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Lst>
  <p:sldIdLst>
    <p:sldId id="256" r:id="rId2"/>
    <p:sldId id="257" r:id="rId3"/>
    <p:sldId id="258" r:id="rId4"/>
    <p:sldId id="304" r:id="rId5"/>
    <p:sldId id="305" r:id="rId6"/>
    <p:sldId id="306" r:id="rId7"/>
    <p:sldId id="327" r:id="rId8"/>
    <p:sldId id="338" r:id="rId9"/>
    <p:sldId id="339" r:id="rId10"/>
    <p:sldId id="307" r:id="rId11"/>
    <p:sldId id="328" r:id="rId12"/>
    <p:sldId id="329" r:id="rId13"/>
    <p:sldId id="330" r:id="rId14"/>
    <p:sldId id="331" r:id="rId15"/>
    <p:sldId id="332" r:id="rId16"/>
    <p:sldId id="335" r:id="rId17"/>
    <p:sldId id="333" r:id="rId18"/>
    <p:sldId id="336" r:id="rId19"/>
    <p:sldId id="337" r:id="rId20"/>
    <p:sldId id="341" r:id="rId21"/>
    <p:sldId id="342" r:id="rId22"/>
    <p:sldId id="343" r:id="rId23"/>
    <p:sldId id="346" r:id="rId24"/>
    <p:sldId id="347" r:id="rId25"/>
    <p:sldId id="350" r:id="rId26"/>
    <p:sldId id="351" r:id="rId27"/>
    <p:sldId id="352" r:id="rId28"/>
    <p:sldId id="353" r:id="rId29"/>
    <p:sldId id="354" r:id="rId30"/>
    <p:sldId id="308" r:id="rId31"/>
    <p:sldId id="340" r:id="rId32"/>
    <p:sldId id="309" r:id="rId33"/>
    <p:sldId id="268" r:id="rId34"/>
    <p:sldId id="269" r:id="rId35"/>
    <p:sldId id="271" r:id="rId36"/>
    <p:sldId id="272" r:id="rId37"/>
    <p:sldId id="344" r:id="rId38"/>
    <p:sldId id="274" r:id="rId39"/>
    <p:sldId id="320" r:id="rId40"/>
    <p:sldId id="345" r:id="rId41"/>
    <p:sldId id="310" r:id="rId42"/>
    <p:sldId id="311" r:id="rId43"/>
    <p:sldId id="277" r:id="rId44"/>
    <p:sldId id="283" r:id="rId45"/>
    <p:sldId id="284" r:id="rId46"/>
    <p:sldId id="355" r:id="rId47"/>
    <p:sldId id="356" r:id="rId48"/>
    <p:sldId id="357" r:id="rId49"/>
    <p:sldId id="358" r:id="rId50"/>
    <p:sldId id="290" r:id="rId51"/>
    <p:sldId id="288" r:id="rId52"/>
    <p:sldId id="319"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4170" autoAdjust="0"/>
    <p:restoredTop sz="94660"/>
  </p:normalViewPr>
  <p:slideViewPr>
    <p:cSldViewPr snapToGrid="0">
      <p:cViewPr varScale="1">
        <p:scale>
          <a:sx n="69" d="100"/>
          <a:sy n="69" d="100"/>
        </p:scale>
        <p:origin x="-726" y="-108"/>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074A119F-6972-42EE-AC32-3FEDB96DDF56}" type="datetimeFigureOut">
              <a:rPr lang="en-US" smtClean="0"/>
              <a:pPr/>
              <a:t>26-Sep-22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09E655-4ABB-4045-9D53-DF52424B1B6D}" type="slidenum">
              <a:rPr lang="en-US" smtClean="0"/>
              <a:pPr/>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1157351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74A119F-6972-42EE-AC32-3FEDB96DDF56}" type="datetimeFigureOut">
              <a:rPr lang="en-US" smtClean="0"/>
              <a:pPr/>
              <a:t>26-Sep-22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09E655-4ABB-4045-9D53-DF52424B1B6D}" type="slidenum">
              <a:rPr lang="en-US" smtClean="0"/>
              <a:pPr/>
              <a:t>‹#›</a:t>
            </a:fld>
            <a:endParaRPr lang="en-US"/>
          </a:p>
        </p:txBody>
      </p:sp>
    </p:spTree>
    <p:extLst>
      <p:ext uri="{BB962C8B-B14F-4D97-AF65-F5344CB8AC3E}">
        <p14:creationId xmlns:p14="http://schemas.microsoft.com/office/powerpoint/2010/main" xmlns="" val="14131842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74A119F-6972-42EE-AC32-3FEDB96DDF56}" type="datetimeFigureOut">
              <a:rPr lang="en-US" smtClean="0"/>
              <a:pPr/>
              <a:t>26-Sep-22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09E655-4ABB-4045-9D53-DF52424B1B6D}" type="slidenum">
              <a:rPr lang="en-US" smtClean="0"/>
              <a:pPr/>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06789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74A119F-6972-42EE-AC32-3FEDB96DDF56}" type="datetimeFigureOut">
              <a:rPr lang="en-US" smtClean="0"/>
              <a:pPr/>
              <a:t>26-Sep-22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09E655-4ABB-4045-9D53-DF52424B1B6D}" type="slidenum">
              <a:rPr lang="en-US" smtClean="0"/>
              <a:pPr/>
              <a:t>‹#›</a:t>
            </a:fld>
            <a:endParaRPr lang="en-US"/>
          </a:p>
        </p:txBody>
      </p:sp>
    </p:spTree>
    <p:extLst>
      <p:ext uri="{BB962C8B-B14F-4D97-AF65-F5344CB8AC3E}">
        <p14:creationId xmlns:p14="http://schemas.microsoft.com/office/powerpoint/2010/main" xmlns="" val="1658436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74A119F-6972-42EE-AC32-3FEDB96DDF56}" type="datetimeFigureOut">
              <a:rPr lang="en-US" smtClean="0"/>
              <a:pPr/>
              <a:t>26-Sep-22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09E655-4ABB-4045-9D53-DF52424B1B6D}" type="slidenum">
              <a:rPr lang="en-US" smtClean="0"/>
              <a:pPr/>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004940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74A119F-6972-42EE-AC32-3FEDB96DDF56}" type="datetimeFigureOut">
              <a:rPr lang="en-US" smtClean="0"/>
              <a:pPr/>
              <a:t>26-Sep-22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09E655-4ABB-4045-9D53-DF52424B1B6D}" type="slidenum">
              <a:rPr lang="en-US" smtClean="0"/>
              <a:pPr/>
              <a:t>‹#›</a:t>
            </a:fld>
            <a:endParaRPr lang="en-US"/>
          </a:p>
        </p:txBody>
      </p:sp>
    </p:spTree>
    <p:extLst>
      <p:ext uri="{BB962C8B-B14F-4D97-AF65-F5344CB8AC3E}">
        <p14:creationId xmlns:p14="http://schemas.microsoft.com/office/powerpoint/2010/main" xmlns="" val="969449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74A119F-6972-42EE-AC32-3FEDB96DDF56}" type="datetimeFigureOut">
              <a:rPr lang="en-US" smtClean="0"/>
              <a:pPr/>
              <a:t>26-Sep-22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C09E655-4ABB-4045-9D53-DF52424B1B6D}" type="slidenum">
              <a:rPr lang="en-US" smtClean="0"/>
              <a:pPr/>
              <a:t>‹#›</a:t>
            </a:fld>
            <a:endParaRPr lang="en-US"/>
          </a:p>
        </p:txBody>
      </p:sp>
    </p:spTree>
    <p:extLst>
      <p:ext uri="{BB962C8B-B14F-4D97-AF65-F5344CB8AC3E}">
        <p14:creationId xmlns:p14="http://schemas.microsoft.com/office/powerpoint/2010/main" xmlns="" val="19448240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74A119F-6972-42EE-AC32-3FEDB96DDF56}" type="datetimeFigureOut">
              <a:rPr lang="en-US" smtClean="0"/>
              <a:pPr/>
              <a:t>26-Sep-22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C09E655-4ABB-4045-9D53-DF52424B1B6D}" type="slidenum">
              <a:rPr lang="en-US" smtClean="0"/>
              <a:pPr/>
              <a:t>‹#›</a:t>
            </a:fld>
            <a:endParaRPr lang="en-US"/>
          </a:p>
        </p:txBody>
      </p:sp>
    </p:spTree>
    <p:extLst>
      <p:ext uri="{BB962C8B-B14F-4D97-AF65-F5344CB8AC3E}">
        <p14:creationId xmlns:p14="http://schemas.microsoft.com/office/powerpoint/2010/main" xmlns="" val="19696799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4A119F-6972-42EE-AC32-3FEDB96DDF56}" type="datetimeFigureOut">
              <a:rPr lang="en-US" smtClean="0"/>
              <a:pPr/>
              <a:t>26-Sep-22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C09E655-4ABB-4045-9D53-DF52424B1B6D}" type="slidenum">
              <a:rPr lang="en-US" smtClean="0"/>
              <a:pPr/>
              <a:t>‹#›</a:t>
            </a:fld>
            <a:endParaRPr lang="en-US"/>
          </a:p>
        </p:txBody>
      </p:sp>
    </p:spTree>
    <p:extLst>
      <p:ext uri="{BB962C8B-B14F-4D97-AF65-F5344CB8AC3E}">
        <p14:creationId xmlns:p14="http://schemas.microsoft.com/office/powerpoint/2010/main" xmlns="" val="15364893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4A119F-6972-42EE-AC32-3FEDB96DDF56}" type="datetimeFigureOut">
              <a:rPr lang="en-US" smtClean="0"/>
              <a:pPr/>
              <a:t>26-Sep-22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09E655-4ABB-4045-9D53-DF52424B1B6D}" type="slidenum">
              <a:rPr lang="en-US" smtClean="0"/>
              <a:pPr/>
              <a:t>‹#›</a:t>
            </a:fld>
            <a:endParaRPr lang="en-US"/>
          </a:p>
        </p:txBody>
      </p:sp>
    </p:spTree>
    <p:extLst>
      <p:ext uri="{BB962C8B-B14F-4D97-AF65-F5344CB8AC3E}">
        <p14:creationId xmlns:p14="http://schemas.microsoft.com/office/powerpoint/2010/main" xmlns="" val="816342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4A119F-6972-42EE-AC32-3FEDB96DDF56}" type="datetimeFigureOut">
              <a:rPr lang="en-US" smtClean="0"/>
              <a:pPr/>
              <a:t>26-Sep-22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09E655-4ABB-4045-9D53-DF52424B1B6D}" type="slidenum">
              <a:rPr lang="en-US" smtClean="0"/>
              <a:pPr/>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615674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074A119F-6972-42EE-AC32-3FEDB96DDF56}" type="datetimeFigureOut">
              <a:rPr lang="en-US" smtClean="0"/>
              <a:pPr/>
              <a:t>26-Sep-22</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0C09E655-4ABB-4045-9D53-DF52424B1B6D}" type="slidenum">
              <a:rPr lang="en-US" smtClean="0"/>
              <a:pPr/>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52225515"/>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3600" dirty="0" smtClean="0"/>
              <a:t/>
            </a:r>
            <a:br>
              <a:rPr lang="en-US" sz="3600" dirty="0" smtClean="0"/>
            </a:br>
            <a:r>
              <a:rPr lang="en-US" sz="3600" spc="600" dirty="0" smtClean="0">
                <a:effectLst>
                  <a:outerShdw blurRad="38100" dist="38100" dir="2700000" algn="tl">
                    <a:srgbClr val="000000">
                      <a:alpha val="43137"/>
                    </a:srgbClr>
                  </a:outerShdw>
                </a:effectLst>
              </a:rPr>
              <a:t>FORMAL LANGUAGE &amp; AUTOMATA THEORY</a:t>
            </a:r>
            <a:br>
              <a:rPr lang="en-US" sz="3600" spc="600" dirty="0" smtClean="0">
                <a:effectLst>
                  <a:outerShdw blurRad="38100" dist="38100" dir="2700000" algn="tl">
                    <a:srgbClr val="000000">
                      <a:alpha val="43137"/>
                    </a:srgbClr>
                  </a:outerShdw>
                </a:effectLst>
              </a:rPr>
            </a:br>
            <a:r>
              <a:rPr lang="en-US" sz="3600" b="1" dirty="0" smtClean="0"/>
              <a:t/>
            </a:r>
            <a:br>
              <a:rPr lang="en-US" sz="3600" b="1" dirty="0" smtClean="0"/>
            </a:br>
            <a:endParaRPr lang="en-US" sz="3600" dirty="0"/>
          </a:p>
        </p:txBody>
      </p:sp>
      <p:sp>
        <p:nvSpPr>
          <p:cNvPr id="3" name="Subtitle 2"/>
          <p:cNvSpPr>
            <a:spLocks noGrp="1"/>
          </p:cNvSpPr>
          <p:nvPr>
            <p:ph type="subTitle" idx="1"/>
          </p:nvPr>
        </p:nvSpPr>
        <p:spPr/>
        <p:txBody>
          <a:bodyPr>
            <a:normAutofit/>
          </a:bodyPr>
          <a:lstStyle/>
          <a:p>
            <a:r>
              <a:rPr lang="en-US" b="1" smtClean="0"/>
              <a:t>By</a:t>
            </a:r>
            <a:r>
              <a:rPr lang="en-US" b="1" dirty="0" smtClean="0"/>
              <a:t>: Computer Engineering</a:t>
            </a:r>
          </a:p>
          <a:p>
            <a:r>
              <a:rPr lang="en-US" b="1" dirty="0" err="1" smtClean="0"/>
              <a:t>SIET</a:t>
            </a:r>
            <a:r>
              <a:rPr lang="en-US" b="1" dirty="0" smtClean="0"/>
              <a:t> </a:t>
            </a:r>
            <a:r>
              <a:rPr lang="en-US" b="1" dirty="0" err="1" smtClean="0"/>
              <a:t>Nilokheri</a:t>
            </a:r>
            <a:endParaRPr lang="en-US" b="1" dirty="0" smtClean="0"/>
          </a:p>
        </p:txBody>
      </p:sp>
    </p:spTree>
    <p:extLst>
      <p:ext uri="{BB962C8B-B14F-4D97-AF65-F5344CB8AC3E}">
        <p14:creationId xmlns:p14="http://schemas.microsoft.com/office/powerpoint/2010/main" xmlns="" val="7962211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200" b="1" dirty="0" smtClean="0">
                <a:latin typeface="Times New Roman" pitchFamily="18" charset="0"/>
                <a:cs typeface="Times New Roman" pitchFamily="18" charset="0"/>
              </a:rPr>
              <a:t>Representation of Finite automata </a:t>
            </a:r>
            <a:endParaRPr lang="en-US" sz="4200" b="1" dirty="0">
              <a:latin typeface="Times New Roman" pitchFamily="18" charset="0"/>
              <a:cs typeface="Times New Roman" pitchFamily="18" charset="0"/>
            </a:endParaRPr>
          </a:p>
        </p:txBody>
      </p:sp>
      <p:sp>
        <p:nvSpPr>
          <p:cNvPr id="3" name="Content Placeholder 2"/>
          <p:cNvSpPr>
            <a:spLocks noGrp="1"/>
          </p:cNvSpPr>
          <p:nvPr>
            <p:ph idx="1"/>
          </p:nvPr>
        </p:nvSpPr>
        <p:spPr>
          <a:xfrm>
            <a:off x="1024128" y="2084831"/>
            <a:ext cx="9720073" cy="4094295"/>
          </a:xfrm>
        </p:spPr>
        <p:txBody>
          <a:bodyPr>
            <a:normAutofit/>
          </a:bodyPr>
          <a:lstStyle/>
          <a:p>
            <a:r>
              <a:rPr lang="en-US" sz="1800" dirty="0" smtClean="0">
                <a:latin typeface="Times New Roman" pitchFamily="18" charset="0"/>
                <a:cs typeface="Times New Roman" pitchFamily="18" charset="0"/>
              </a:rPr>
              <a:t>The finite automata can be representation in three ways as given below –</a:t>
            </a:r>
          </a:p>
          <a:p>
            <a:pPr marL="285750" indent="-285750">
              <a:buFont typeface="Wingdings" pitchFamily="2" charset="2"/>
              <a:buChar char="q"/>
            </a:pPr>
            <a:r>
              <a:rPr lang="en-US" sz="1800" dirty="0" smtClean="0">
                <a:latin typeface="Times New Roman" pitchFamily="18" charset="0"/>
                <a:cs typeface="Times New Roman" pitchFamily="18" charset="0"/>
              </a:rPr>
              <a:t>Graphical (Transition diagram)</a:t>
            </a:r>
          </a:p>
          <a:p>
            <a:pPr marL="285750" indent="-285750">
              <a:buFont typeface="Wingdings" pitchFamily="2" charset="2"/>
              <a:buChar char="q"/>
            </a:pPr>
            <a:r>
              <a:rPr lang="en-US" sz="1800" dirty="0" smtClean="0">
                <a:latin typeface="Times New Roman" pitchFamily="18" charset="0"/>
                <a:cs typeface="Times New Roman" pitchFamily="18" charset="0"/>
              </a:rPr>
              <a:t>Tabular (Transition table)</a:t>
            </a:r>
          </a:p>
          <a:p>
            <a:pPr marL="285750" indent="-285750">
              <a:buFont typeface="Wingdings" pitchFamily="2" charset="2"/>
              <a:buChar char="q"/>
            </a:pPr>
            <a:r>
              <a:rPr lang="en-US" sz="1800" dirty="0" smtClean="0">
                <a:latin typeface="Times New Roman" pitchFamily="18" charset="0"/>
                <a:cs typeface="Times New Roman" pitchFamily="18" charset="0"/>
              </a:rPr>
              <a:t>Mathematical (Transition Function)</a:t>
            </a:r>
          </a:p>
          <a:p>
            <a:pPr algn="just"/>
            <a:endParaRPr lang="en-US" sz="1800" dirty="0">
              <a:latin typeface="Times New Roman" pitchFamily="18" charset="0"/>
              <a:cs typeface="Times New Roman" pitchFamily="18" charset="0"/>
            </a:endParaRPr>
          </a:p>
          <a:p>
            <a:pPr algn="just"/>
            <a:endParaRPr lang="en-US" dirty="0"/>
          </a:p>
        </p:txBody>
      </p:sp>
    </p:spTree>
    <p:extLst>
      <p:ext uri="{BB962C8B-B14F-4D97-AF65-F5344CB8AC3E}">
        <p14:creationId xmlns:p14="http://schemas.microsoft.com/office/powerpoint/2010/main" xmlns="" val="31673090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771DE970-98E9-B695-1668-4A419A31CACE}"/>
              </a:ext>
            </a:extLst>
          </p:cNvPr>
          <p:cNvSpPr>
            <a:spLocks noGrp="1"/>
          </p:cNvSpPr>
          <p:nvPr>
            <p:ph idx="1"/>
          </p:nvPr>
        </p:nvSpPr>
        <p:spPr>
          <a:xfrm>
            <a:off x="872836" y="2147455"/>
            <a:ext cx="9781309" cy="4428546"/>
          </a:xfrm>
        </p:spPr>
        <p:txBody>
          <a:bodyPr/>
          <a:lstStyle/>
          <a:p>
            <a:pPr algn="just"/>
            <a:r>
              <a:rPr lang="en-US" sz="1800" b="0" i="0" dirty="0">
                <a:solidFill>
                  <a:srgbClr val="000000"/>
                </a:solidFill>
                <a:effectLst/>
                <a:latin typeface="Times New Roman" pitchFamily="18" charset="0"/>
                <a:cs typeface="Times New Roman" pitchFamily="18" charset="0"/>
              </a:rPr>
              <a:t>It is basically a </a:t>
            </a:r>
            <a:r>
              <a:rPr lang="en-US" sz="1800" b="0" i="0" dirty="0" smtClean="0">
                <a:solidFill>
                  <a:srgbClr val="000000"/>
                </a:solidFill>
                <a:effectLst/>
                <a:latin typeface="Times New Roman" pitchFamily="18" charset="0"/>
                <a:cs typeface="Times New Roman" pitchFamily="18" charset="0"/>
              </a:rPr>
              <a:t>g</a:t>
            </a:r>
            <a:r>
              <a:rPr lang="en-US" sz="1800" dirty="0" smtClean="0">
                <a:latin typeface="Times New Roman" pitchFamily="18" charset="0"/>
                <a:cs typeface="Times New Roman" pitchFamily="18" charset="0"/>
              </a:rPr>
              <a:t>raphical</a:t>
            </a:r>
            <a:r>
              <a:rPr lang="en-US" sz="1800" b="0" i="0" dirty="0" smtClean="0">
                <a:solidFill>
                  <a:srgbClr val="000000"/>
                </a:solidFill>
                <a:effectLst/>
                <a:latin typeface="Times New Roman" pitchFamily="18" charset="0"/>
                <a:cs typeface="Times New Roman" pitchFamily="18" charset="0"/>
              </a:rPr>
              <a:t> </a:t>
            </a:r>
            <a:r>
              <a:rPr lang="en-US" sz="1800" b="0" i="0" dirty="0">
                <a:solidFill>
                  <a:srgbClr val="000000"/>
                </a:solidFill>
                <a:effectLst/>
                <a:latin typeface="Times New Roman" pitchFamily="18" charset="0"/>
                <a:cs typeface="Times New Roman" pitchFamily="18" charset="0"/>
              </a:rPr>
              <a:t>representation of </a:t>
            </a:r>
            <a:r>
              <a:rPr lang="en-US" sz="1800" b="0" i="0" dirty="0" smtClean="0">
                <a:solidFill>
                  <a:srgbClr val="000000"/>
                </a:solidFill>
                <a:effectLst/>
                <a:latin typeface="Times New Roman" pitchFamily="18" charset="0"/>
                <a:cs typeface="Times New Roman" pitchFamily="18" charset="0"/>
              </a:rPr>
              <a:t>a state </a:t>
            </a:r>
            <a:r>
              <a:rPr lang="en-US" sz="1800" b="0" i="0" dirty="0">
                <a:solidFill>
                  <a:srgbClr val="000000"/>
                </a:solidFill>
                <a:effectLst/>
                <a:latin typeface="Times New Roman" pitchFamily="18" charset="0"/>
                <a:cs typeface="Times New Roman" pitchFamily="18" charset="0"/>
              </a:rPr>
              <a:t>&amp; a </a:t>
            </a:r>
            <a:r>
              <a:rPr lang="en-US" sz="1800" b="0" i="0" dirty="0" smtClean="0">
                <a:solidFill>
                  <a:srgbClr val="000000"/>
                </a:solidFill>
                <a:effectLst/>
                <a:latin typeface="Times New Roman" pitchFamily="18" charset="0"/>
                <a:cs typeface="Times New Roman" pitchFamily="18" charset="0"/>
              </a:rPr>
              <a:t>symbol.</a:t>
            </a:r>
            <a:endParaRPr lang="en-US" sz="1800" b="0" i="0" dirty="0">
              <a:solidFill>
                <a:srgbClr val="000000"/>
              </a:solidFill>
              <a:effectLst/>
              <a:latin typeface="Times New Roman" pitchFamily="18" charset="0"/>
              <a:cs typeface="Times New Roman" pitchFamily="18" charset="0"/>
            </a:endParaRPr>
          </a:p>
          <a:p>
            <a:pPr algn="just"/>
            <a:endParaRPr lang="en-US" b="0" i="0" dirty="0">
              <a:solidFill>
                <a:srgbClr val="000000"/>
              </a:solidFill>
              <a:effectLst/>
              <a:latin typeface="Nunito" pitchFamily="2" charset="0"/>
            </a:endParaRPr>
          </a:p>
          <a:p>
            <a:endParaRPr lang="en-US" dirty="0"/>
          </a:p>
        </p:txBody>
      </p:sp>
      <p:pic>
        <p:nvPicPr>
          <p:cNvPr id="5" name="Picture 4">
            <a:extLst>
              <a:ext uri="{FF2B5EF4-FFF2-40B4-BE49-F238E27FC236}">
                <a16:creationId xmlns="" xmlns:a16="http://schemas.microsoft.com/office/drawing/2014/main" id="{6A5726BC-D157-D4BB-AE36-80F6E031D45B}"/>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143577" y="2832439"/>
            <a:ext cx="4169064" cy="1828433"/>
          </a:xfrm>
          <a:prstGeom prst="rect">
            <a:avLst/>
          </a:prstGeom>
        </p:spPr>
      </p:pic>
      <p:sp>
        <p:nvSpPr>
          <p:cNvPr id="9" name="Title 1"/>
          <p:cNvSpPr>
            <a:spLocks noGrp="1"/>
          </p:cNvSpPr>
          <p:nvPr>
            <p:ph type="title"/>
          </p:nvPr>
        </p:nvSpPr>
        <p:spPr/>
        <p:txBody>
          <a:bodyPr>
            <a:normAutofit/>
          </a:bodyPr>
          <a:lstStyle/>
          <a:p>
            <a:r>
              <a:rPr lang="en-US" sz="4200" b="1" dirty="0" smtClean="0">
                <a:latin typeface="Times New Roman" pitchFamily="18" charset="0"/>
                <a:cs typeface="Times New Roman" pitchFamily="18" charset="0"/>
              </a:rPr>
              <a:t>Transition diagram </a:t>
            </a:r>
            <a:endParaRPr lang="en-US" sz="4200" b="1" dirty="0">
              <a:latin typeface="Times New Roman" pitchFamily="18" charset="0"/>
              <a:cs typeface="Times New Roman" pitchFamily="18" charset="0"/>
            </a:endParaRPr>
          </a:p>
        </p:txBody>
      </p:sp>
    </p:spTree>
    <p:extLst>
      <p:ext uri="{BB962C8B-B14F-4D97-AF65-F5344CB8AC3E}">
        <p14:creationId xmlns="" xmlns:p14="http://schemas.microsoft.com/office/powerpoint/2010/main" val="23858228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771DE970-98E9-B695-1668-4A419A31CACE}"/>
              </a:ext>
            </a:extLst>
          </p:cNvPr>
          <p:cNvSpPr>
            <a:spLocks noGrp="1"/>
          </p:cNvSpPr>
          <p:nvPr>
            <p:ph idx="1"/>
          </p:nvPr>
        </p:nvSpPr>
        <p:spPr>
          <a:xfrm>
            <a:off x="914400" y="1828800"/>
            <a:ext cx="10598727" cy="4747202"/>
          </a:xfrm>
        </p:spPr>
        <p:txBody>
          <a:bodyPr>
            <a:normAutofit/>
          </a:bodyPr>
          <a:lstStyle/>
          <a:p>
            <a:pPr algn="just"/>
            <a:r>
              <a:rPr lang="en-US" sz="1800" b="0" i="0" dirty="0">
                <a:solidFill>
                  <a:srgbClr val="000000"/>
                </a:solidFill>
                <a:effectLst/>
                <a:latin typeface="Times New Roman" pitchFamily="18" charset="0"/>
                <a:cs typeface="Times New Roman" pitchFamily="18" charset="0"/>
              </a:rPr>
              <a:t>It is basically a tabular representation of the transition function that takes two arguments (a state &amp; a symbol) and returns a value (the ‘next state’).</a:t>
            </a:r>
          </a:p>
          <a:p>
            <a:pPr algn="just"/>
            <a:r>
              <a:rPr lang="en-US" sz="1800" b="1" i="0" dirty="0">
                <a:solidFill>
                  <a:srgbClr val="000000"/>
                </a:solidFill>
                <a:effectLst/>
                <a:latin typeface="Times New Roman" pitchFamily="18" charset="0"/>
                <a:cs typeface="Times New Roman" pitchFamily="18" charset="0"/>
              </a:rPr>
              <a:t>δ : Q × Σ → Q</a:t>
            </a:r>
            <a:endParaRPr lang="en-US" sz="1800" b="0" i="0" dirty="0">
              <a:solidFill>
                <a:srgbClr val="000000"/>
              </a:solidFill>
              <a:effectLst/>
              <a:latin typeface="Times New Roman" pitchFamily="18" charset="0"/>
              <a:cs typeface="Times New Roman" pitchFamily="18" charset="0"/>
            </a:endParaRPr>
          </a:p>
          <a:p>
            <a:endParaRPr lang="en-US" sz="1800" dirty="0">
              <a:latin typeface="Times New Roman" pitchFamily="18" charset="0"/>
              <a:cs typeface="Times New Roman" pitchFamily="18" charset="0"/>
            </a:endParaRPr>
          </a:p>
        </p:txBody>
      </p:sp>
      <p:graphicFrame>
        <p:nvGraphicFramePr>
          <p:cNvPr id="6" name="Table 6">
            <a:extLst>
              <a:ext uri="{FF2B5EF4-FFF2-40B4-BE49-F238E27FC236}">
                <a16:creationId xmlns="" xmlns:a16="http://schemas.microsoft.com/office/drawing/2014/main" id="{64AC885B-DF30-86F3-1970-EBC34569A6E6}"/>
              </a:ext>
            </a:extLst>
          </p:cNvPr>
          <p:cNvGraphicFramePr>
            <a:graphicFrameLocks noGrp="1"/>
          </p:cNvGraphicFramePr>
          <p:nvPr>
            <p:extLst>
              <p:ext uri="{D42A27DB-BD31-4B8C-83A1-F6EECF244321}">
                <p14:modId xmlns="" xmlns:p14="http://schemas.microsoft.com/office/powerpoint/2010/main" val="2448512159"/>
              </p:ext>
            </p:extLst>
          </p:nvPr>
        </p:nvGraphicFramePr>
        <p:xfrm>
          <a:off x="1109287" y="4195157"/>
          <a:ext cx="9219801" cy="1587730"/>
        </p:xfrm>
        <a:graphic>
          <a:graphicData uri="http://schemas.openxmlformats.org/drawingml/2006/table">
            <a:tbl>
              <a:tblPr firstRow="1" bandRow="1">
                <a:tableStyleId>{5C22544A-7EE6-4342-B048-85BDC9FD1C3A}</a:tableStyleId>
              </a:tblPr>
              <a:tblGrid>
                <a:gridCol w="5058781">
                  <a:extLst>
                    <a:ext uri="{9D8B030D-6E8A-4147-A177-3AD203B41FA5}">
                      <a16:colId xmlns="" xmlns:a16="http://schemas.microsoft.com/office/drawing/2014/main" val="876387249"/>
                    </a:ext>
                  </a:extLst>
                </a:gridCol>
                <a:gridCol w="1827326">
                  <a:extLst>
                    <a:ext uri="{9D8B030D-6E8A-4147-A177-3AD203B41FA5}">
                      <a16:colId xmlns="" xmlns:a16="http://schemas.microsoft.com/office/drawing/2014/main" val="1108202675"/>
                    </a:ext>
                  </a:extLst>
                </a:gridCol>
                <a:gridCol w="2333694">
                  <a:extLst>
                    <a:ext uri="{9D8B030D-6E8A-4147-A177-3AD203B41FA5}">
                      <a16:colId xmlns="" xmlns:a16="http://schemas.microsoft.com/office/drawing/2014/main" val="170062716"/>
                    </a:ext>
                  </a:extLst>
                </a:gridCol>
              </a:tblGrid>
              <a:tr h="354639">
                <a:tc>
                  <a:txBody>
                    <a:bodyPr/>
                    <a:lstStyle/>
                    <a:p>
                      <a:r>
                        <a:rPr lang="en-US" dirty="0"/>
                        <a:t>State / input symbols</a:t>
                      </a:r>
                    </a:p>
                  </a:txBody>
                  <a:tcPr/>
                </a:tc>
                <a:tc>
                  <a:txBody>
                    <a:bodyPr/>
                    <a:lstStyle/>
                    <a:p>
                      <a:r>
                        <a:rPr lang="en-US" dirty="0"/>
                        <a:t>0</a:t>
                      </a:r>
                    </a:p>
                  </a:txBody>
                  <a:tcPr/>
                </a:tc>
                <a:tc>
                  <a:txBody>
                    <a:bodyPr/>
                    <a:lstStyle/>
                    <a:p>
                      <a:r>
                        <a:rPr lang="en-US" dirty="0"/>
                        <a:t>1</a:t>
                      </a:r>
                    </a:p>
                  </a:txBody>
                  <a:tcPr/>
                </a:tc>
                <a:extLst>
                  <a:ext uri="{0D108BD9-81ED-4DB2-BD59-A6C34878D82A}">
                    <a16:rowId xmlns="" xmlns:a16="http://schemas.microsoft.com/office/drawing/2014/main" val="1138008613"/>
                  </a:ext>
                </a:extLst>
              </a:tr>
              <a:tr h="354639">
                <a:tc>
                  <a:txBody>
                    <a:bodyPr/>
                    <a:lstStyle/>
                    <a:p>
                      <a:r>
                        <a:rPr lang="en-US" dirty="0"/>
                        <a:t>-&gt;q1</a:t>
                      </a:r>
                    </a:p>
                  </a:txBody>
                  <a:tcPr/>
                </a:tc>
                <a:tc>
                  <a:txBody>
                    <a:bodyPr/>
                    <a:lstStyle/>
                    <a:p>
                      <a:r>
                        <a:rPr lang="en-US" dirty="0"/>
                        <a:t>q1</a:t>
                      </a:r>
                    </a:p>
                  </a:txBody>
                  <a:tcPr/>
                </a:tc>
                <a:tc>
                  <a:txBody>
                    <a:bodyPr/>
                    <a:lstStyle/>
                    <a:p>
                      <a:r>
                        <a:rPr lang="en-US" dirty="0"/>
                        <a:t>q2</a:t>
                      </a:r>
                    </a:p>
                  </a:txBody>
                  <a:tcPr/>
                </a:tc>
                <a:extLst>
                  <a:ext uri="{0D108BD9-81ED-4DB2-BD59-A6C34878D82A}">
                    <a16:rowId xmlns="" xmlns:a16="http://schemas.microsoft.com/office/drawing/2014/main" val="2302970207"/>
                  </a:ext>
                </a:extLst>
              </a:tr>
              <a:tr h="490450">
                <a:tc>
                  <a:txBody>
                    <a:bodyPr/>
                    <a:lstStyle/>
                    <a:p>
                      <a:r>
                        <a:rPr lang="en-US" dirty="0"/>
                        <a:t>q2</a:t>
                      </a:r>
                    </a:p>
                  </a:txBody>
                  <a:tcPr/>
                </a:tc>
                <a:tc>
                  <a:txBody>
                    <a:bodyPr/>
                    <a:lstStyle/>
                    <a:p>
                      <a:r>
                        <a:rPr lang="en-US" dirty="0"/>
                        <a:t>qf</a:t>
                      </a:r>
                    </a:p>
                  </a:txBody>
                  <a:tcPr/>
                </a:tc>
                <a:tc>
                  <a:txBody>
                    <a:bodyPr/>
                    <a:lstStyle/>
                    <a:p>
                      <a:r>
                        <a:rPr lang="en-US" dirty="0"/>
                        <a:t>q2</a:t>
                      </a:r>
                    </a:p>
                  </a:txBody>
                  <a:tcPr/>
                </a:tc>
                <a:extLst>
                  <a:ext uri="{0D108BD9-81ED-4DB2-BD59-A6C34878D82A}">
                    <a16:rowId xmlns="" xmlns:a16="http://schemas.microsoft.com/office/drawing/2014/main" val="3399763988"/>
                  </a:ext>
                </a:extLst>
              </a:tr>
              <a:tr h="0">
                <a:tc>
                  <a:txBody>
                    <a:bodyPr/>
                    <a:lstStyle/>
                    <a:p>
                      <a:r>
                        <a:rPr lang="en-US" dirty="0"/>
                        <a:t>qf</a:t>
                      </a:r>
                    </a:p>
                  </a:txBody>
                  <a:tcPr/>
                </a:tc>
                <a:tc>
                  <a:txBody>
                    <a:bodyPr/>
                    <a:lstStyle/>
                    <a:p>
                      <a:r>
                        <a:rPr lang="en-US" dirty="0"/>
                        <a:t>-</a:t>
                      </a:r>
                    </a:p>
                  </a:txBody>
                  <a:tcPr/>
                </a:tc>
                <a:tc>
                  <a:txBody>
                    <a:bodyPr/>
                    <a:lstStyle/>
                    <a:p>
                      <a:r>
                        <a:rPr lang="en-US" dirty="0"/>
                        <a:t>qf</a:t>
                      </a:r>
                    </a:p>
                  </a:txBody>
                  <a:tcPr/>
                </a:tc>
                <a:extLst>
                  <a:ext uri="{0D108BD9-81ED-4DB2-BD59-A6C34878D82A}">
                    <a16:rowId xmlns="" xmlns:a16="http://schemas.microsoft.com/office/drawing/2014/main" val="2309813739"/>
                  </a:ext>
                </a:extLst>
              </a:tr>
            </a:tbl>
          </a:graphicData>
        </a:graphic>
      </p:graphicFrame>
      <p:sp>
        <p:nvSpPr>
          <p:cNvPr id="7" name="Title 1"/>
          <p:cNvSpPr txBox="1">
            <a:spLocks/>
          </p:cNvSpPr>
          <p:nvPr/>
        </p:nvSpPr>
        <p:spPr>
          <a:xfrm>
            <a:off x="1024128" y="585216"/>
            <a:ext cx="9720072" cy="1499616"/>
          </a:xfrm>
          <a:prstGeom prst="rect">
            <a:avLst/>
          </a:prstGeom>
        </p:spPr>
        <p:txBody>
          <a:bodyPr vert="horz" lIns="91440" tIns="45720" rIns="91440" bIns="45720" rtlCol="0" anchor="ctr">
            <a:normAutofit/>
          </a:bodyPr>
          <a:lstStyle/>
          <a:p>
            <a:pPr lvl="0">
              <a:lnSpc>
                <a:spcPct val="80000"/>
              </a:lnSpc>
              <a:spcBef>
                <a:spcPct val="0"/>
              </a:spcBef>
            </a:pPr>
            <a:r>
              <a:rPr kumimoji="0" lang="en-US" sz="4200" b="1" i="0" u="none" strike="noStrike" kern="1200" cap="all" spc="100" normalizeH="0" baseline="0" noProof="0" dirty="0" smtClean="0">
                <a:ln>
                  <a:noFill/>
                </a:ln>
                <a:solidFill>
                  <a:schemeClr val="tx1">
                    <a:lumMod val="95000"/>
                    <a:lumOff val="5000"/>
                  </a:schemeClr>
                </a:solidFill>
                <a:effectLst/>
                <a:uLnTx/>
                <a:uFillTx/>
                <a:latin typeface="Times New Roman" pitchFamily="18" charset="0"/>
                <a:ea typeface="+mj-ea"/>
                <a:cs typeface="Times New Roman" pitchFamily="18" charset="0"/>
              </a:rPr>
              <a:t>Transition TA</a:t>
            </a:r>
            <a:r>
              <a:rPr lang="en-US" sz="4200" b="1" dirty="0" smtClean="0">
                <a:solidFill>
                  <a:srgbClr val="000000"/>
                </a:solidFill>
                <a:latin typeface="Times New Roman" pitchFamily="18" charset="0"/>
                <a:cs typeface="Times New Roman" pitchFamily="18" charset="0"/>
              </a:rPr>
              <a:t>B</a:t>
            </a:r>
            <a:r>
              <a:rPr kumimoji="0" lang="en-US" sz="4200" b="1" i="0" u="none" strike="noStrike" kern="1200" cap="all" spc="100" normalizeH="0" baseline="0" noProof="0" dirty="0" smtClean="0">
                <a:ln>
                  <a:noFill/>
                </a:ln>
                <a:solidFill>
                  <a:schemeClr val="tx1">
                    <a:lumMod val="95000"/>
                    <a:lumOff val="5000"/>
                  </a:schemeClr>
                </a:solidFill>
                <a:effectLst/>
                <a:uLnTx/>
                <a:uFillTx/>
                <a:latin typeface="Times New Roman" pitchFamily="18" charset="0"/>
                <a:ea typeface="+mj-ea"/>
                <a:cs typeface="Times New Roman" pitchFamily="18" charset="0"/>
              </a:rPr>
              <a:t>LE</a:t>
            </a:r>
            <a:endParaRPr kumimoji="0" lang="en-US" sz="4200" b="1" i="0" u="none" strike="noStrike" kern="1200" cap="all" spc="100" normalizeH="0" baseline="0" noProof="0" dirty="0">
              <a:ln>
                <a:noFill/>
              </a:ln>
              <a:solidFill>
                <a:schemeClr val="tx1">
                  <a:lumMod val="95000"/>
                  <a:lumOff val="5000"/>
                </a:schemeClr>
              </a:solidFill>
              <a:effectLst/>
              <a:uLnTx/>
              <a:uFillTx/>
              <a:latin typeface="Times New Roman" pitchFamily="18" charset="0"/>
              <a:ea typeface="+mj-ea"/>
              <a:cs typeface="Times New Roman" pitchFamily="18" charset="0"/>
            </a:endParaRPr>
          </a:p>
        </p:txBody>
      </p:sp>
      <p:pic>
        <p:nvPicPr>
          <p:cNvPr id="8" name="Picture 7">
            <a:extLst>
              <a:ext uri="{FF2B5EF4-FFF2-40B4-BE49-F238E27FC236}">
                <a16:creationId xmlns="" xmlns:a16="http://schemas.microsoft.com/office/drawing/2014/main" id="{6A5726BC-D157-D4BB-AE36-80F6E031D45B}"/>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4136159" y="2264403"/>
            <a:ext cx="4169064" cy="1828433"/>
          </a:xfrm>
          <a:prstGeom prst="rect">
            <a:avLst/>
          </a:prstGeom>
        </p:spPr>
      </p:pic>
    </p:spTree>
    <p:extLst>
      <p:ext uri="{BB962C8B-B14F-4D97-AF65-F5344CB8AC3E}">
        <p14:creationId xmlns="" xmlns:p14="http://schemas.microsoft.com/office/powerpoint/2010/main" val="23858228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DBDF8E53-D749-F25D-D97E-A5267AC379E9}"/>
              </a:ext>
            </a:extLst>
          </p:cNvPr>
          <p:cNvSpPr>
            <a:spLocks noGrp="1"/>
          </p:cNvSpPr>
          <p:nvPr>
            <p:ph idx="1"/>
          </p:nvPr>
        </p:nvSpPr>
        <p:spPr>
          <a:xfrm>
            <a:off x="817418" y="2092036"/>
            <a:ext cx="10695710" cy="3934691"/>
          </a:xfrm>
        </p:spPr>
        <p:txBody>
          <a:bodyPr/>
          <a:lstStyle/>
          <a:p>
            <a:pPr marL="0" indent="0" algn="just">
              <a:buNone/>
            </a:pPr>
            <a:endParaRPr lang="en-US" b="0" i="0" dirty="0">
              <a:solidFill>
                <a:srgbClr val="000000"/>
              </a:solidFill>
              <a:effectLst/>
              <a:latin typeface="Nunito" pitchFamily="2" charset="0"/>
            </a:endParaRPr>
          </a:p>
          <a:p>
            <a:pPr marL="0" indent="0" algn="just">
              <a:buNone/>
            </a:pPr>
            <a:r>
              <a:rPr lang="en-US" sz="1800" b="0" i="0" dirty="0">
                <a:solidFill>
                  <a:srgbClr val="000000"/>
                </a:solidFill>
                <a:effectLst/>
                <a:latin typeface="Times New Roman" pitchFamily="18" charset="0"/>
                <a:cs typeface="Times New Roman" pitchFamily="18" charset="0"/>
              </a:rPr>
              <a:t>The transition function is denoted by δ. The two parameters mentioned below are the passes to this transition function.</a:t>
            </a:r>
          </a:p>
          <a:p>
            <a:pPr algn="l">
              <a:buFont typeface="Wingdings" pitchFamily="2" charset="2"/>
              <a:buChar char="q"/>
            </a:pPr>
            <a:r>
              <a:rPr lang="en-US" sz="1800" b="0" i="0" dirty="0">
                <a:solidFill>
                  <a:srgbClr val="000000"/>
                </a:solidFill>
                <a:effectLst/>
                <a:latin typeface="Times New Roman" pitchFamily="18" charset="0"/>
                <a:cs typeface="Times New Roman" pitchFamily="18" charset="0"/>
              </a:rPr>
              <a:t>Current state</a:t>
            </a:r>
          </a:p>
          <a:p>
            <a:pPr algn="l">
              <a:buFont typeface="Wingdings" pitchFamily="2" charset="2"/>
              <a:buChar char="q"/>
            </a:pPr>
            <a:r>
              <a:rPr lang="en-US" sz="1800" b="0" i="0" dirty="0">
                <a:solidFill>
                  <a:srgbClr val="000000"/>
                </a:solidFill>
                <a:effectLst/>
                <a:latin typeface="Times New Roman" pitchFamily="18" charset="0"/>
                <a:cs typeface="Times New Roman" pitchFamily="18" charset="0"/>
              </a:rPr>
              <a:t>Input symbol</a:t>
            </a:r>
          </a:p>
          <a:p>
            <a:pPr algn="just"/>
            <a:r>
              <a:rPr lang="en-US" sz="1800" b="0" i="0" dirty="0">
                <a:solidFill>
                  <a:srgbClr val="000000"/>
                </a:solidFill>
                <a:effectLst/>
                <a:latin typeface="Times New Roman" pitchFamily="18" charset="0"/>
                <a:cs typeface="Times New Roman" pitchFamily="18" charset="0"/>
              </a:rPr>
              <a:t>The transition function returns a state which can be called as the next state.</a:t>
            </a:r>
          </a:p>
          <a:p>
            <a:pPr algn="just"/>
            <a:r>
              <a:rPr lang="en-US" sz="1800" b="1" i="0" dirty="0">
                <a:solidFill>
                  <a:srgbClr val="000000"/>
                </a:solidFill>
                <a:effectLst/>
                <a:latin typeface="Times New Roman" pitchFamily="18" charset="0"/>
                <a:cs typeface="Times New Roman" pitchFamily="18" charset="0"/>
              </a:rPr>
              <a:t>δ (</a:t>
            </a:r>
            <a:r>
              <a:rPr lang="en-US" sz="1800" b="1" i="0" dirty="0" err="1">
                <a:solidFill>
                  <a:srgbClr val="000000"/>
                </a:solidFill>
                <a:effectLst/>
                <a:latin typeface="Times New Roman" pitchFamily="18" charset="0"/>
                <a:cs typeface="Times New Roman" pitchFamily="18" charset="0"/>
              </a:rPr>
              <a:t>current_state</a:t>
            </a:r>
            <a:r>
              <a:rPr lang="en-US" sz="1800" b="1" i="0" dirty="0">
                <a:solidFill>
                  <a:srgbClr val="000000"/>
                </a:solidFill>
                <a:effectLst/>
                <a:latin typeface="Times New Roman" pitchFamily="18" charset="0"/>
                <a:cs typeface="Times New Roman" pitchFamily="18" charset="0"/>
              </a:rPr>
              <a:t>, </a:t>
            </a:r>
            <a:r>
              <a:rPr lang="en-US" sz="1800" b="1" i="0" dirty="0" err="1">
                <a:solidFill>
                  <a:srgbClr val="000000"/>
                </a:solidFill>
                <a:effectLst/>
                <a:latin typeface="Times New Roman" pitchFamily="18" charset="0"/>
                <a:cs typeface="Times New Roman" pitchFamily="18" charset="0"/>
              </a:rPr>
              <a:t>current_input_symbol</a:t>
            </a:r>
            <a:r>
              <a:rPr lang="en-US" sz="1800" b="1" i="0" dirty="0">
                <a:solidFill>
                  <a:srgbClr val="000000"/>
                </a:solidFill>
                <a:effectLst/>
                <a:latin typeface="Times New Roman" pitchFamily="18" charset="0"/>
                <a:cs typeface="Times New Roman" pitchFamily="18" charset="0"/>
              </a:rPr>
              <a:t>) = </a:t>
            </a:r>
            <a:r>
              <a:rPr lang="en-US" sz="1800" b="1" i="0" dirty="0" err="1">
                <a:solidFill>
                  <a:srgbClr val="000000"/>
                </a:solidFill>
                <a:effectLst/>
                <a:latin typeface="Times New Roman" pitchFamily="18" charset="0"/>
                <a:cs typeface="Times New Roman" pitchFamily="18" charset="0"/>
              </a:rPr>
              <a:t>next_state</a:t>
            </a:r>
            <a:endParaRPr lang="en-US" sz="1800" b="0" i="0" dirty="0">
              <a:solidFill>
                <a:srgbClr val="000000"/>
              </a:solidFill>
              <a:effectLst/>
              <a:latin typeface="Times New Roman" pitchFamily="18" charset="0"/>
              <a:cs typeface="Times New Roman" pitchFamily="18" charset="0"/>
            </a:endParaRPr>
          </a:p>
          <a:p>
            <a:pPr marL="0" indent="0" algn="just">
              <a:buNone/>
            </a:pPr>
            <a:r>
              <a:rPr lang="en-US" sz="1800" b="0" i="0" dirty="0">
                <a:solidFill>
                  <a:srgbClr val="000000"/>
                </a:solidFill>
                <a:effectLst/>
                <a:latin typeface="Times New Roman" pitchFamily="18" charset="0"/>
                <a:cs typeface="Times New Roman" pitchFamily="18" charset="0"/>
              </a:rPr>
              <a:t>	For example, δ(q0,a)=q1</a:t>
            </a:r>
          </a:p>
          <a:p>
            <a:pPr marL="0" indent="0">
              <a:buNone/>
            </a:pPr>
            <a:endParaRPr lang="en-US" dirty="0"/>
          </a:p>
        </p:txBody>
      </p:sp>
      <p:sp>
        <p:nvSpPr>
          <p:cNvPr id="5" name="Title 1"/>
          <p:cNvSpPr>
            <a:spLocks noGrp="1"/>
          </p:cNvSpPr>
          <p:nvPr>
            <p:ph type="title"/>
          </p:nvPr>
        </p:nvSpPr>
        <p:spPr/>
        <p:txBody>
          <a:bodyPr>
            <a:normAutofit/>
          </a:bodyPr>
          <a:lstStyle/>
          <a:p>
            <a:r>
              <a:rPr lang="en-US" sz="4200" b="1" dirty="0" smtClean="0">
                <a:latin typeface="Times New Roman" pitchFamily="18" charset="0"/>
                <a:cs typeface="Times New Roman" pitchFamily="18" charset="0"/>
              </a:rPr>
              <a:t>Transition </a:t>
            </a:r>
            <a:r>
              <a:rPr lang="en-US" sz="4200" b="1" dirty="0" smtClean="0">
                <a:solidFill>
                  <a:srgbClr val="000000"/>
                </a:solidFill>
                <a:latin typeface="Times New Roman" pitchFamily="18" charset="0"/>
                <a:cs typeface="Times New Roman" pitchFamily="18" charset="0"/>
              </a:rPr>
              <a:t>function</a:t>
            </a:r>
            <a:r>
              <a:rPr lang="en-US" sz="4200" b="1" dirty="0" smtClean="0">
                <a:latin typeface="Times New Roman" pitchFamily="18" charset="0"/>
                <a:cs typeface="Times New Roman" pitchFamily="18" charset="0"/>
              </a:rPr>
              <a:t> </a:t>
            </a:r>
            <a:endParaRPr lang="en-US" sz="4200" b="1" dirty="0">
              <a:latin typeface="Times New Roman" pitchFamily="18" charset="0"/>
              <a:cs typeface="Times New Roman" pitchFamily="18" charset="0"/>
            </a:endParaRPr>
          </a:p>
        </p:txBody>
      </p:sp>
    </p:spTree>
    <p:extLst>
      <p:ext uri="{BB962C8B-B14F-4D97-AF65-F5344CB8AC3E}">
        <p14:creationId xmlns="" xmlns:p14="http://schemas.microsoft.com/office/powerpoint/2010/main" val="5150035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7" y="585216"/>
            <a:ext cx="10239618" cy="1499616"/>
          </a:xfrm>
        </p:spPr>
        <p:txBody>
          <a:bodyPr>
            <a:normAutofit/>
          </a:bodyPr>
          <a:lstStyle/>
          <a:p>
            <a:r>
              <a:rPr lang="en-US" sz="4200" b="1" dirty="0" smtClean="0">
                <a:latin typeface="Times New Roman" pitchFamily="18" charset="0"/>
                <a:cs typeface="Times New Roman" pitchFamily="18" charset="0"/>
              </a:rPr>
              <a:t>Type of Finite automata </a:t>
            </a:r>
            <a:endParaRPr lang="en-US" sz="4200" b="1" dirty="0">
              <a:latin typeface="Times New Roman" pitchFamily="18" charset="0"/>
              <a:cs typeface="Times New Roman" pitchFamily="18" charset="0"/>
            </a:endParaRPr>
          </a:p>
        </p:txBody>
      </p:sp>
      <p:sp>
        <p:nvSpPr>
          <p:cNvPr id="3" name="Content Placeholder 2"/>
          <p:cNvSpPr>
            <a:spLocks noGrp="1"/>
          </p:cNvSpPr>
          <p:nvPr>
            <p:ph idx="1"/>
          </p:nvPr>
        </p:nvSpPr>
        <p:spPr>
          <a:xfrm>
            <a:off x="1024128" y="2084831"/>
            <a:ext cx="9720073" cy="4094295"/>
          </a:xfrm>
        </p:spPr>
        <p:txBody>
          <a:bodyPr numCol="1">
            <a:normAutofit/>
          </a:bodyPr>
          <a:lstStyle/>
          <a:p>
            <a:pPr marL="342900" indent="-342900" algn="just">
              <a:buNone/>
            </a:pPr>
            <a:r>
              <a:rPr lang="en-US" sz="1800" dirty="0" smtClean="0">
                <a:latin typeface="Times New Roman" pitchFamily="18" charset="0"/>
                <a:cs typeface="Times New Roman" pitchFamily="18" charset="0"/>
              </a:rPr>
              <a:t>There are two type of finite automata:</a:t>
            </a:r>
          </a:p>
          <a:p>
            <a:pPr marL="342900" indent="-342900" algn="just">
              <a:buFont typeface="Wingdings" pitchFamily="2" charset="2"/>
              <a:buChar char="q"/>
            </a:pPr>
            <a:r>
              <a:rPr lang="en-US" sz="1800" dirty="0" smtClean="0">
                <a:latin typeface="Times New Roman" pitchFamily="18" charset="0"/>
                <a:cs typeface="Times New Roman" pitchFamily="18" charset="0"/>
              </a:rPr>
              <a:t>Deterministic Finite Automata.  </a:t>
            </a:r>
          </a:p>
          <a:p>
            <a:pPr marL="342900" indent="-342900" algn="just">
              <a:buFont typeface="Wingdings" pitchFamily="2" charset="2"/>
              <a:buChar char="q"/>
            </a:pPr>
            <a:r>
              <a:rPr lang="en-US" sz="1800" dirty="0" smtClean="0">
                <a:latin typeface="Times New Roman" pitchFamily="18" charset="0"/>
                <a:cs typeface="Times New Roman" pitchFamily="18" charset="0"/>
              </a:rPr>
              <a:t>Non-Deterministic Finite Automata. </a:t>
            </a:r>
            <a:endParaRPr lang="en-US" sz="1800" dirty="0">
              <a:latin typeface="Times New Roman" pitchFamily="18" charset="0"/>
              <a:cs typeface="Times New Roman" pitchFamily="18" charset="0"/>
            </a:endParaRPr>
          </a:p>
        </p:txBody>
      </p:sp>
    </p:spTree>
    <p:extLst>
      <p:ext uri="{BB962C8B-B14F-4D97-AF65-F5344CB8AC3E}">
        <p14:creationId xmlns:p14="http://schemas.microsoft.com/office/powerpoint/2010/main" xmlns="" val="31673090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10558272" cy="1499616"/>
          </a:xfrm>
        </p:spPr>
        <p:txBody>
          <a:bodyPr>
            <a:normAutofit fontScale="90000"/>
          </a:bodyPr>
          <a:lstStyle/>
          <a:p>
            <a:r>
              <a:rPr lang="en-US" sz="4700" b="1" dirty="0" smtClean="0">
                <a:latin typeface="Times New Roman" pitchFamily="18" charset="0"/>
                <a:cs typeface="Times New Roman" pitchFamily="18" charset="0"/>
              </a:rPr>
              <a:t/>
            </a:r>
            <a:br>
              <a:rPr lang="en-US" sz="4700" b="1" dirty="0" smtClean="0">
                <a:latin typeface="Times New Roman" pitchFamily="18" charset="0"/>
                <a:cs typeface="Times New Roman" pitchFamily="18" charset="0"/>
              </a:rPr>
            </a:br>
            <a:r>
              <a:rPr lang="en-US" sz="4700" b="1" dirty="0" smtClean="0">
                <a:latin typeface="Times New Roman" pitchFamily="18" charset="0"/>
                <a:cs typeface="Times New Roman" pitchFamily="18" charset="0"/>
              </a:rPr>
              <a:t>Deterministic Finite Automata</a:t>
            </a:r>
            <a:r>
              <a:rPr lang="en-US" sz="5400" dirty="0" smtClean="0">
                <a:latin typeface="Times New Roman" pitchFamily="18" charset="0"/>
                <a:cs typeface="Times New Roman" pitchFamily="18" charset="0"/>
              </a:rPr>
              <a:t/>
            </a:r>
            <a:br>
              <a:rPr lang="en-US" sz="5400" dirty="0" smtClean="0">
                <a:latin typeface="Times New Roman" pitchFamily="18" charset="0"/>
                <a:cs typeface="Times New Roman" pitchFamily="18" charset="0"/>
              </a:rPr>
            </a:br>
            <a:endParaRPr lang="en-US" dirty="0"/>
          </a:p>
        </p:txBody>
      </p:sp>
      <p:pic>
        <p:nvPicPr>
          <p:cNvPr id="2050" name="Picture 2"/>
          <p:cNvPicPr>
            <a:picLocks noChangeAspect="1" noChangeArrowheads="1"/>
          </p:cNvPicPr>
          <p:nvPr/>
        </p:nvPicPr>
        <p:blipFill>
          <a:blip r:embed="rId2"/>
          <a:srcRect/>
          <a:stretch>
            <a:fillRect/>
          </a:stretch>
        </p:blipFill>
        <p:spPr bwMode="auto">
          <a:xfrm>
            <a:off x="742518" y="1873394"/>
            <a:ext cx="10734675" cy="4524375"/>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F579437C-9896-08DB-3C91-EBC665755BD3}"/>
              </a:ext>
            </a:extLst>
          </p:cNvPr>
          <p:cNvSpPr>
            <a:spLocks noGrp="1"/>
          </p:cNvSpPr>
          <p:nvPr>
            <p:ph idx="1"/>
          </p:nvPr>
        </p:nvSpPr>
        <p:spPr>
          <a:xfrm>
            <a:off x="825085" y="1981201"/>
            <a:ext cx="10951279" cy="4706913"/>
          </a:xfrm>
        </p:spPr>
        <p:txBody>
          <a:bodyPr>
            <a:normAutofit/>
          </a:bodyPr>
          <a:lstStyle/>
          <a:p>
            <a:pPr>
              <a:buNone/>
            </a:pPr>
            <a:r>
              <a:rPr lang="en-US" sz="1800" dirty="0" smtClean="0">
                <a:latin typeface="Times New Roman" pitchFamily="18" charset="0"/>
                <a:cs typeface="Times New Roman" pitchFamily="18" charset="0"/>
              </a:rPr>
              <a:t>Example :-Construct DFA which accepts all the string over alphabets Σ = {0,1} start with 0.</a:t>
            </a:r>
            <a:endParaRPr lang="en-US" sz="1800" dirty="0">
              <a:latin typeface="Times New Roman" pitchFamily="18" charset="0"/>
              <a:cs typeface="Times New Roman" pitchFamily="18" charset="0"/>
            </a:endParaRPr>
          </a:p>
          <a:p>
            <a:pPr marL="0" indent="0">
              <a:buNone/>
            </a:pPr>
            <a:r>
              <a:rPr lang="en-US" sz="1800" dirty="0" smtClean="0">
                <a:latin typeface="Times New Roman" pitchFamily="18" charset="0"/>
                <a:cs typeface="Times New Roman" pitchFamily="18" charset="0"/>
              </a:rPr>
              <a:t>Solution:- L = {0,01,00,010,011,000,001,…………………………………}</a:t>
            </a:r>
            <a:endParaRPr lang="en-US" sz="1800" dirty="0">
              <a:latin typeface="Times New Roman" pitchFamily="18" charset="0"/>
              <a:cs typeface="Times New Roman" pitchFamily="18" charset="0"/>
            </a:endParaRPr>
          </a:p>
          <a:p>
            <a:pPr marL="0" indent="0">
              <a:buNone/>
            </a:pPr>
            <a:r>
              <a:rPr lang="en-US" sz="1800" dirty="0" smtClean="0">
                <a:latin typeface="Times New Roman" pitchFamily="18" charset="0"/>
                <a:cs typeface="Times New Roman" pitchFamily="18" charset="0"/>
              </a:rPr>
              <a:t>Transition </a:t>
            </a:r>
            <a:r>
              <a:rPr lang="en-US" sz="1800" dirty="0">
                <a:latin typeface="Times New Roman" pitchFamily="18" charset="0"/>
                <a:cs typeface="Times New Roman" pitchFamily="18" charset="0"/>
              </a:rPr>
              <a:t>Diagram</a:t>
            </a:r>
            <a:r>
              <a:rPr lang="en-US" sz="1800" dirty="0" smtClean="0">
                <a:latin typeface="Times New Roman" pitchFamily="18" charset="0"/>
                <a:cs typeface="Times New Roman" pitchFamily="18" charset="0"/>
              </a:rPr>
              <a:t>:-</a:t>
            </a:r>
            <a:r>
              <a:rPr lang="en-US" sz="1800" dirty="0">
                <a:latin typeface="Times New Roman" pitchFamily="18" charset="0"/>
                <a:cs typeface="Times New Roman" pitchFamily="18" charset="0"/>
              </a:rPr>
              <a:t>	</a:t>
            </a:r>
            <a:r>
              <a:rPr lang="en-US" sz="2400" dirty="0">
                <a:latin typeface="Times New Roman" pitchFamily="18" charset="0"/>
                <a:cs typeface="Times New Roman" pitchFamily="18" charset="0"/>
              </a:rPr>
              <a:t>		      </a:t>
            </a:r>
            <a:endParaRPr lang="en-US" sz="2400" dirty="0" smtClean="0">
              <a:latin typeface="Times New Roman" pitchFamily="18" charset="0"/>
              <a:cs typeface="Times New Roman" pitchFamily="18" charset="0"/>
            </a:endParaRPr>
          </a:p>
          <a:p>
            <a:pPr marL="0" indent="0">
              <a:buNone/>
            </a:pPr>
            <a:r>
              <a:rPr lang="en-US" sz="1200" dirty="0">
                <a:latin typeface="Times New Roman" pitchFamily="18" charset="0"/>
                <a:cs typeface="Times New Roman" pitchFamily="18" charset="0"/>
              </a:rPr>
              <a:t>	</a:t>
            </a:r>
            <a:r>
              <a:rPr lang="en-US" sz="900" dirty="0">
                <a:latin typeface="Times New Roman" pitchFamily="18" charset="0"/>
                <a:cs typeface="Times New Roman" pitchFamily="18" charset="0"/>
              </a:rPr>
              <a:t>		</a:t>
            </a:r>
            <a:endParaRPr lang="en-US" sz="1800" dirty="0" smtClean="0">
              <a:latin typeface="Times New Roman" pitchFamily="18" charset="0"/>
              <a:cs typeface="Times New Roman" pitchFamily="18" charset="0"/>
            </a:endParaRPr>
          </a:p>
          <a:p>
            <a:pPr marL="0" indent="0">
              <a:buNone/>
            </a:pPr>
            <a:r>
              <a:rPr lang="en-US" sz="1800" dirty="0" smtClean="0">
                <a:latin typeface="Times New Roman" pitchFamily="18" charset="0"/>
                <a:cs typeface="Times New Roman" pitchFamily="18" charset="0"/>
              </a:rPr>
              <a:t>                                                        0                       0,1</a:t>
            </a:r>
          </a:p>
          <a:p>
            <a:pPr marL="0" indent="0">
              <a:buNone/>
            </a:pPr>
            <a:endParaRPr lang="en-US" sz="1800" dirty="0" smtClean="0">
              <a:latin typeface="Times New Roman" pitchFamily="18" charset="0"/>
              <a:cs typeface="Times New Roman" pitchFamily="18" charset="0"/>
            </a:endParaRPr>
          </a:p>
          <a:p>
            <a:pPr marL="0" indent="0">
              <a:buNone/>
            </a:pPr>
            <a:r>
              <a:rPr lang="en-US" sz="1800" dirty="0" smtClean="0">
                <a:latin typeface="Times New Roman" pitchFamily="18" charset="0"/>
                <a:cs typeface="Times New Roman" pitchFamily="18" charset="0"/>
              </a:rPr>
              <a:t>                                                    1                     0,1</a:t>
            </a:r>
          </a:p>
          <a:p>
            <a:pPr marL="0" indent="0">
              <a:buNone/>
            </a:pPr>
            <a:r>
              <a:rPr lang="en-US" sz="1800" dirty="0" smtClean="0">
                <a:latin typeface="Times New Roman" pitchFamily="18" charset="0"/>
                <a:cs typeface="Times New Roman" pitchFamily="18" charset="0"/>
              </a:rPr>
              <a:t>Transition </a:t>
            </a:r>
            <a:r>
              <a:rPr lang="en-US" sz="1800" dirty="0">
                <a:latin typeface="Times New Roman" pitchFamily="18" charset="0"/>
                <a:cs typeface="Times New Roman" pitchFamily="18" charset="0"/>
              </a:rPr>
              <a:t>Table</a:t>
            </a:r>
            <a:r>
              <a:rPr lang="en-US" sz="1800" dirty="0" smtClean="0">
                <a:latin typeface="Times New Roman" pitchFamily="18" charset="0"/>
                <a:cs typeface="Times New Roman" pitchFamily="18" charset="0"/>
              </a:rPr>
              <a:t>:-</a:t>
            </a:r>
          </a:p>
          <a:p>
            <a:pPr marL="0" indent="0">
              <a:buNone/>
            </a:pPr>
            <a:endParaRPr lang="en-US" sz="1800" dirty="0">
              <a:latin typeface="Times New Roman" pitchFamily="18" charset="0"/>
              <a:cs typeface="Times New Roman" pitchFamily="18" charset="0"/>
            </a:endParaRPr>
          </a:p>
        </p:txBody>
      </p:sp>
      <p:sp>
        <p:nvSpPr>
          <p:cNvPr id="4" name="Oval 3">
            <a:extLst>
              <a:ext uri="{FF2B5EF4-FFF2-40B4-BE49-F238E27FC236}">
                <a16:creationId xmlns="" xmlns:a16="http://schemas.microsoft.com/office/drawing/2014/main" id="{99B8DB51-BAFF-2506-27F1-9904F34D5090}"/>
              </a:ext>
            </a:extLst>
          </p:cNvPr>
          <p:cNvSpPr/>
          <p:nvPr/>
        </p:nvSpPr>
        <p:spPr>
          <a:xfrm>
            <a:off x="2784359" y="3434448"/>
            <a:ext cx="693132" cy="56151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n w="0"/>
                <a:solidFill>
                  <a:schemeClr val="tx1"/>
                </a:solidFill>
                <a:effectLst>
                  <a:outerShdw blurRad="38100" dist="19050" dir="2700000" algn="tl" rotWithShape="0">
                    <a:schemeClr val="dk1">
                      <a:alpha val="40000"/>
                    </a:schemeClr>
                  </a:outerShdw>
                </a:effectLst>
              </a:rPr>
              <a:t>q</a:t>
            </a:r>
            <a:r>
              <a:rPr lang="en-US" baseline="-25000" dirty="0" smtClean="0">
                <a:ln w="0"/>
                <a:solidFill>
                  <a:schemeClr val="tx1"/>
                </a:solidFill>
                <a:effectLst>
                  <a:outerShdw blurRad="38100" dist="19050" dir="2700000" algn="tl" rotWithShape="0">
                    <a:schemeClr val="dk1">
                      <a:alpha val="40000"/>
                    </a:schemeClr>
                  </a:outerShdw>
                </a:effectLst>
              </a:rPr>
              <a:t>0</a:t>
            </a:r>
            <a:endParaRPr lang="en-US" baseline="-25000" dirty="0"/>
          </a:p>
        </p:txBody>
      </p:sp>
      <p:cxnSp>
        <p:nvCxnSpPr>
          <p:cNvPr id="6" name="Straight Arrow Connector 5">
            <a:extLst>
              <a:ext uri="{FF2B5EF4-FFF2-40B4-BE49-F238E27FC236}">
                <a16:creationId xmlns="" xmlns:a16="http://schemas.microsoft.com/office/drawing/2014/main" id="{F1C9CE5A-7ADF-5062-AB98-9FAA69A353CD}"/>
              </a:ext>
            </a:extLst>
          </p:cNvPr>
          <p:cNvCxnSpPr/>
          <p:nvPr/>
        </p:nvCxnSpPr>
        <p:spPr>
          <a:xfrm>
            <a:off x="2198433" y="3709656"/>
            <a:ext cx="58592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 xmlns:a16="http://schemas.microsoft.com/office/drawing/2014/main" id="{70140006-E465-2D44-CDC5-C68B2BC7B7C5}"/>
              </a:ext>
            </a:extLst>
          </p:cNvPr>
          <p:cNvCxnSpPr>
            <a:stCxn id="4" idx="6"/>
          </p:cNvCxnSpPr>
          <p:nvPr/>
        </p:nvCxnSpPr>
        <p:spPr>
          <a:xfrm>
            <a:off x="3477491" y="3715205"/>
            <a:ext cx="1038014" cy="15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 xmlns:a16="http://schemas.microsoft.com/office/drawing/2014/main" id="{AD77827A-6BFC-F341-419E-6A8EBC0A07D4}"/>
              </a:ext>
            </a:extLst>
          </p:cNvPr>
          <p:cNvCxnSpPr>
            <a:stCxn id="4" idx="4"/>
          </p:cNvCxnSpPr>
          <p:nvPr/>
        </p:nvCxnSpPr>
        <p:spPr>
          <a:xfrm rot="16200000" flipH="1">
            <a:off x="3296103" y="3830783"/>
            <a:ext cx="779016" cy="11093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 xmlns:a16="http://schemas.microsoft.com/office/drawing/2014/main" id="{87375917-DC07-BDFD-77F7-2F39433350F8}"/>
              </a:ext>
            </a:extLst>
          </p:cNvPr>
          <p:cNvSpPr/>
          <p:nvPr/>
        </p:nvSpPr>
        <p:spPr>
          <a:xfrm>
            <a:off x="4515505" y="3358990"/>
            <a:ext cx="816745" cy="70133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 xmlns:a16="http://schemas.microsoft.com/office/drawing/2014/main" id="{C6E6E685-A709-03B1-6A86-FCF15AC85D1B}"/>
              </a:ext>
            </a:extLst>
          </p:cNvPr>
          <p:cNvSpPr/>
          <p:nvPr/>
        </p:nvSpPr>
        <p:spPr>
          <a:xfrm>
            <a:off x="4240297" y="4490891"/>
            <a:ext cx="630315" cy="63030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q</a:t>
            </a:r>
            <a:r>
              <a:rPr lang="en-US" baseline="-25000" dirty="0">
                <a:ln w="0"/>
                <a:solidFill>
                  <a:schemeClr val="tx1"/>
                </a:solidFill>
                <a:effectLst>
                  <a:outerShdw blurRad="38100" dist="19050" dir="2700000" algn="tl" rotWithShape="0">
                    <a:schemeClr val="dk1">
                      <a:alpha val="40000"/>
                    </a:schemeClr>
                  </a:outerShdw>
                </a:effectLst>
              </a:rPr>
              <a:t>2</a:t>
            </a:r>
            <a:endParaRPr lang="en-US" baseline="-25000" dirty="0"/>
          </a:p>
        </p:txBody>
      </p:sp>
      <p:sp>
        <p:nvSpPr>
          <p:cNvPr id="13" name="Oval 12">
            <a:extLst>
              <a:ext uri="{FF2B5EF4-FFF2-40B4-BE49-F238E27FC236}">
                <a16:creationId xmlns="" xmlns:a16="http://schemas.microsoft.com/office/drawing/2014/main" id="{9C0ADB24-B20A-6348-3E94-692BB3051E5B}"/>
              </a:ext>
            </a:extLst>
          </p:cNvPr>
          <p:cNvSpPr/>
          <p:nvPr/>
        </p:nvSpPr>
        <p:spPr>
          <a:xfrm>
            <a:off x="4639792" y="3463305"/>
            <a:ext cx="568170" cy="50602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q</a:t>
            </a:r>
            <a:r>
              <a:rPr lang="en-US" baseline="-25000" dirty="0">
                <a:ln w="0"/>
                <a:solidFill>
                  <a:schemeClr val="tx1"/>
                </a:solidFill>
                <a:effectLst>
                  <a:outerShdw blurRad="38100" dist="19050" dir="2700000" algn="tl" rotWithShape="0">
                    <a:schemeClr val="dk1">
                      <a:alpha val="40000"/>
                    </a:schemeClr>
                  </a:outerShdw>
                </a:effectLst>
              </a:rPr>
              <a:t>1</a:t>
            </a:r>
            <a:endParaRPr lang="en-US" baseline="-25000" dirty="0"/>
          </a:p>
        </p:txBody>
      </p:sp>
      <p:sp>
        <p:nvSpPr>
          <p:cNvPr id="17" name="Freeform: Shape 16">
            <a:extLst>
              <a:ext uri="{FF2B5EF4-FFF2-40B4-BE49-F238E27FC236}">
                <a16:creationId xmlns="" xmlns:a16="http://schemas.microsoft.com/office/drawing/2014/main" id="{1AD2320C-C5A5-B9B1-840A-4DD252A58031}"/>
              </a:ext>
            </a:extLst>
          </p:cNvPr>
          <p:cNvSpPr/>
          <p:nvPr/>
        </p:nvSpPr>
        <p:spPr>
          <a:xfrm>
            <a:off x="5024761" y="4305670"/>
            <a:ext cx="0" cy="0"/>
          </a:xfrm>
          <a:custGeom>
            <a:avLst/>
            <a:gdLst>
              <a:gd name="connsiteX0" fmla="*/ 0 w 0"/>
              <a:gd name="connsiteY0" fmla="*/ 0 h 0"/>
              <a:gd name="connsiteX1" fmla="*/ 0 w 0"/>
              <a:gd name="connsiteY1" fmla="*/ 0 h 0"/>
            </a:gdLst>
            <a:ahLst/>
            <a:cxnLst>
              <a:cxn ang="0">
                <a:pos x="connsiteX0" y="connsiteY0"/>
              </a:cxn>
              <a:cxn ang="0">
                <a:pos x="connsiteX1" y="connsiteY1"/>
              </a:cxn>
            </a:cxnLst>
            <a:rect l="l" t="t" r="r" b="b"/>
            <a:pathLst>
              <a:path>
                <a:moveTo>
                  <a:pt x="0" y="0"/>
                </a:moveTo>
                <a:lnTo>
                  <a:pt x="0"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0" name="Table 20">
            <a:extLst>
              <a:ext uri="{FF2B5EF4-FFF2-40B4-BE49-F238E27FC236}">
                <a16:creationId xmlns="" xmlns:a16="http://schemas.microsoft.com/office/drawing/2014/main" id="{EACA1186-01DE-296E-12CD-88442F6E20D0}"/>
              </a:ext>
            </a:extLst>
          </p:cNvPr>
          <p:cNvGraphicFramePr>
            <a:graphicFrameLocks noGrp="1"/>
          </p:cNvGraphicFramePr>
          <p:nvPr>
            <p:extLst>
              <p:ext uri="{D42A27DB-BD31-4B8C-83A1-F6EECF244321}">
                <p14:modId xmlns="" xmlns:p14="http://schemas.microsoft.com/office/powerpoint/2010/main" val="1838260897"/>
              </p:ext>
            </p:extLst>
          </p:nvPr>
        </p:nvGraphicFramePr>
        <p:xfrm>
          <a:off x="972868" y="5384800"/>
          <a:ext cx="8088006" cy="1473200"/>
        </p:xfrm>
        <a:graphic>
          <a:graphicData uri="http://schemas.openxmlformats.org/drawingml/2006/table">
            <a:tbl>
              <a:tblPr firstRow="1" bandRow="1">
                <a:tableStyleId>{5C22544A-7EE6-4342-B048-85BDC9FD1C3A}</a:tableStyleId>
              </a:tblPr>
              <a:tblGrid>
                <a:gridCol w="2696002">
                  <a:extLst>
                    <a:ext uri="{9D8B030D-6E8A-4147-A177-3AD203B41FA5}">
                      <a16:colId xmlns="" xmlns:a16="http://schemas.microsoft.com/office/drawing/2014/main" val="1025181967"/>
                    </a:ext>
                  </a:extLst>
                </a:gridCol>
                <a:gridCol w="2696002">
                  <a:extLst>
                    <a:ext uri="{9D8B030D-6E8A-4147-A177-3AD203B41FA5}">
                      <a16:colId xmlns="" xmlns:a16="http://schemas.microsoft.com/office/drawing/2014/main" val="181438985"/>
                    </a:ext>
                  </a:extLst>
                </a:gridCol>
                <a:gridCol w="2696002">
                  <a:extLst>
                    <a:ext uri="{9D8B030D-6E8A-4147-A177-3AD203B41FA5}">
                      <a16:colId xmlns="" xmlns:a16="http://schemas.microsoft.com/office/drawing/2014/main" val="537249391"/>
                    </a:ext>
                  </a:extLst>
                </a:gridCol>
              </a:tblGrid>
              <a:tr h="368300">
                <a:tc>
                  <a:txBody>
                    <a:bodyPr/>
                    <a:lstStyle/>
                    <a:p>
                      <a:r>
                        <a:rPr lang="en-US" dirty="0"/>
                        <a:t>States/input</a:t>
                      </a:r>
                    </a:p>
                  </a:txBody>
                  <a:tcPr/>
                </a:tc>
                <a:tc>
                  <a:txBody>
                    <a:bodyPr/>
                    <a:lstStyle/>
                    <a:p>
                      <a:r>
                        <a:rPr lang="en-US" dirty="0"/>
                        <a:t>0</a:t>
                      </a:r>
                    </a:p>
                  </a:txBody>
                  <a:tcPr/>
                </a:tc>
                <a:tc>
                  <a:txBody>
                    <a:bodyPr/>
                    <a:lstStyle/>
                    <a:p>
                      <a:r>
                        <a:rPr lang="en-US" sz="1800" dirty="0">
                          <a:latin typeface="Times New Roman" pitchFamily="18" charset="0"/>
                          <a:cs typeface="Times New Roman" pitchFamily="18" charset="0"/>
                        </a:rPr>
                        <a:t>1</a:t>
                      </a:r>
                    </a:p>
                  </a:txBody>
                  <a:tcPr/>
                </a:tc>
                <a:extLst>
                  <a:ext uri="{0D108BD9-81ED-4DB2-BD59-A6C34878D82A}">
                    <a16:rowId xmlns="" xmlns:a16="http://schemas.microsoft.com/office/drawing/2014/main" val="574249736"/>
                  </a:ext>
                </a:extLst>
              </a:tr>
              <a:tr h="368300">
                <a:tc>
                  <a:txBody>
                    <a:bodyPr/>
                    <a:lstStyle/>
                    <a:p>
                      <a:r>
                        <a:rPr lang="en-US" dirty="0" smtClean="0"/>
                        <a:t>-&gt;q0</a:t>
                      </a:r>
                      <a:endParaRPr lang="en-US" dirty="0"/>
                    </a:p>
                  </a:txBody>
                  <a:tcPr/>
                </a:tc>
                <a:tc>
                  <a:txBody>
                    <a:bodyPr/>
                    <a:lstStyle/>
                    <a:p>
                      <a:r>
                        <a:rPr lang="en-US" dirty="0"/>
                        <a:t>q</a:t>
                      </a:r>
                      <a:r>
                        <a:rPr lang="en-US" dirty="0" smtClean="0"/>
                        <a:t>1</a:t>
                      </a:r>
                      <a:endParaRPr lang="en-US" dirty="0"/>
                    </a:p>
                  </a:txBody>
                  <a:tcPr/>
                </a:tc>
                <a:tc>
                  <a:txBody>
                    <a:bodyPr/>
                    <a:lstStyle/>
                    <a:p>
                      <a:r>
                        <a:rPr lang="en-US" sz="1800" dirty="0">
                          <a:latin typeface="Times New Roman" pitchFamily="18" charset="0"/>
                          <a:cs typeface="Times New Roman" pitchFamily="18" charset="0"/>
                        </a:rPr>
                        <a:t>q</a:t>
                      </a:r>
                      <a:r>
                        <a:rPr lang="en-US" sz="1800" dirty="0" smtClean="0">
                          <a:latin typeface="Times New Roman" pitchFamily="18" charset="0"/>
                          <a:cs typeface="Times New Roman" pitchFamily="18" charset="0"/>
                        </a:rPr>
                        <a:t>2</a:t>
                      </a:r>
                      <a:endParaRPr lang="en-US" sz="1800" dirty="0">
                        <a:latin typeface="Times New Roman" pitchFamily="18" charset="0"/>
                        <a:cs typeface="Times New Roman" pitchFamily="18" charset="0"/>
                      </a:endParaRPr>
                    </a:p>
                  </a:txBody>
                  <a:tcPr/>
                </a:tc>
                <a:extLst>
                  <a:ext uri="{0D108BD9-81ED-4DB2-BD59-A6C34878D82A}">
                    <a16:rowId xmlns="" xmlns:a16="http://schemas.microsoft.com/office/drawing/2014/main" val="435318232"/>
                  </a:ext>
                </a:extLst>
              </a:tr>
              <a:tr h="368300">
                <a:tc>
                  <a:txBody>
                    <a:bodyPr/>
                    <a:lstStyle/>
                    <a:p>
                      <a:r>
                        <a:rPr lang="en-US" dirty="0" smtClean="0"/>
                        <a:t>q1</a:t>
                      </a:r>
                      <a:endParaRPr lang="en-US" dirty="0"/>
                    </a:p>
                  </a:txBody>
                  <a:tcPr/>
                </a:tc>
                <a:tc>
                  <a:txBody>
                    <a:bodyPr/>
                    <a:lstStyle/>
                    <a:p>
                      <a:r>
                        <a:rPr lang="en-US" dirty="0"/>
                        <a:t>q</a:t>
                      </a:r>
                      <a:r>
                        <a:rPr lang="en-US" dirty="0" smtClean="0"/>
                        <a:t>1</a:t>
                      </a:r>
                      <a:endParaRPr lang="en-US" dirty="0"/>
                    </a:p>
                  </a:txBody>
                  <a:tcPr/>
                </a:tc>
                <a:tc>
                  <a:txBody>
                    <a:bodyPr/>
                    <a:lstStyle/>
                    <a:p>
                      <a:r>
                        <a:rPr lang="en-US" sz="1800" dirty="0">
                          <a:latin typeface="Times New Roman" pitchFamily="18" charset="0"/>
                          <a:cs typeface="Times New Roman" pitchFamily="18" charset="0"/>
                        </a:rPr>
                        <a:t>q1</a:t>
                      </a:r>
                    </a:p>
                  </a:txBody>
                  <a:tcPr/>
                </a:tc>
                <a:extLst>
                  <a:ext uri="{0D108BD9-81ED-4DB2-BD59-A6C34878D82A}">
                    <a16:rowId xmlns="" xmlns:a16="http://schemas.microsoft.com/office/drawing/2014/main" val="412386302"/>
                  </a:ext>
                </a:extLst>
              </a:tr>
              <a:tr h="368300">
                <a:tc>
                  <a:txBody>
                    <a:bodyPr/>
                    <a:lstStyle/>
                    <a:p>
                      <a:r>
                        <a:rPr lang="en-US" dirty="0" smtClean="0"/>
                        <a:t>q2</a:t>
                      </a:r>
                      <a:endParaRPr lang="en-US" dirty="0"/>
                    </a:p>
                  </a:txBody>
                  <a:tcPr/>
                </a:tc>
                <a:tc>
                  <a:txBody>
                    <a:bodyPr/>
                    <a:lstStyle/>
                    <a:p>
                      <a:r>
                        <a:rPr lang="en-US" dirty="0" smtClean="0"/>
                        <a:t>q2</a:t>
                      </a:r>
                      <a:endParaRPr lang="en-US" dirty="0"/>
                    </a:p>
                  </a:txBody>
                  <a:tcPr/>
                </a:tc>
                <a:tc>
                  <a:txBody>
                    <a:bodyPr/>
                    <a:lstStyle/>
                    <a:p>
                      <a:r>
                        <a:rPr lang="en-US" sz="1800" dirty="0" smtClean="0">
                          <a:latin typeface="Times New Roman" pitchFamily="18" charset="0"/>
                          <a:cs typeface="Times New Roman" pitchFamily="18" charset="0"/>
                        </a:rPr>
                        <a:t>q2</a:t>
                      </a:r>
                      <a:endParaRPr lang="en-US" sz="1800" dirty="0">
                        <a:latin typeface="Times New Roman" pitchFamily="18" charset="0"/>
                        <a:cs typeface="Times New Roman" pitchFamily="18" charset="0"/>
                      </a:endParaRPr>
                    </a:p>
                  </a:txBody>
                  <a:tcPr/>
                </a:tc>
              </a:tr>
            </a:tbl>
          </a:graphicData>
        </a:graphic>
      </p:graphicFrame>
      <p:cxnSp>
        <p:nvCxnSpPr>
          <p:cNvPr id="25" name="Connector: Curved 24">
            <a:extLst>
              <a:ext uri="{FF2B5EF4-FFF2-40B4-BE49-F238E27FC236}">
                <a16:creationId xmlns="" xmlns:a16="http://schemas.microsoft.com/office/drawing/2014/main" id="{A690AFC2-A254-18FF-6EE6-6EC9083A08C0}"/>
              </a:ext>
            </a:extLst>
          </p:cNvPr>
          <p:cNvCxnSpPr>
            <a:stCxn id="11" idx="0"/>
            <a:endCxn id="11" idx="6"/>
          </p:cNvCxnSpPr>
          <p:nvPr/>
        </p:nvCxnSpPr>
        <p:spPr>
          <a:xfrm rot="16200000" flipH="1">
            <a:off x="4952731" y="3330137"/>
            <a:ext cx="350666" cy="408372"/>
          </a:xfrm>
          <a:prstGeom prst="curvedConnector4">
            <a:avLst>
              <a:gd name="adj1" fmla="val -65190"/>
              <a:gd name="adj2" fmla="val 155978"/>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Connector: Curved 26">
            <a:extLst>
              <a:ext uri="{FF2B5EF4-FFF2-40B4-BE49-F238E27FC236}">
                <a16:creationId xmlns="" xmlns:a16="http://schemas.microsoft.com/office/drawing/2014/main" id="{2EBF025C-3D98-0C1A-38E3-1FF3FADF0C63}"/>
              </a:ext>
            </a:extLst>
          </p:cNvPr>
          <p:cNvCxnSpPr>
            <a:stCxn id="12" idx="7"/>
            <a:endCxn id="12" idx="6"/>
          </p:cNvCxnSpPr>
          <p:nvPr/>
        </p:nvCxnSpPr>
        <p:spPr>
          <a:xfrm rot="16200000" flipH="1">
            <a:off x="4713034" y="4648467"/>
            <a:ext cx="222847" cy="92307"/>
          </a:xfrm>
          <a:prstGeom prst="curvedConnector4">
            <a:avLst>
              <a:gd name="adj1" fmla="val -144003"/>
              <a:gd name="adj2" fmla="val 347652"/>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Title 1"/>
          <p:cNvSpPr>
            <a:spLocks noGrp="1"/>
          </p:cNvSpPr>
          <p:nvPr>
            <p:ph type="title"/>
          </p:nvPr>
        </p:nvSpPr>
        <p:spPr>
          <a:xfrm>
            <a:off x="789709" y="654489"/>
            <a:ext cx="11693236" cy="1499616"/>
          </a:xfrm>
        </p:spPr>
        <p:txBody>
          <a:bodyPr>
            <a:normAutofit/>
          </a:bodyPr>
          <a:lstStyle/>
          <a:p>
            <a:r>
              <a:rPr lang="en-US" sz="4000" b="1" dirty="0" smtClean="0">
                <a:latin typeface="Times New Roman" pitchFamily="18" charset="0"/>
                <a:cs typeface="Times New Roman" pitchFamily="18" charset="0"/>
              </a:rPr>
              <a:t>Cont…</a:t>
            </a:r>
            <a:endParaRPr lang="en-US" sz="4000" b="1" dirty="0">
              <a:latin typeface="Times New Roman" pitchFamily="18" charset="0"/>
              <a:cs typeface="Times New Roman" pitchFamily="18" charset="0"/>
            </a:endParaRPr>
          </a:p>
        </p:txBody>
      </p:sp>
    </p:spTree>
    <p:extLst>
      <p:ext uri="{BB962C8B-B14F-4D97-AF65-F5344CB8AC3E}">
        <p14:creationId xmlns="" xmlns:p14="http://schemas.microsoft.com/office/powerpoint/2010/main" val="33988427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5126" y="723761"/>
            <a:ext cx="10557165" cy="1499616"/>
          </a:xfrm>
        </p:spPr>
        <p:txBody>
          <a:bodyPr>
            <a:normAutofit fontScale="90000"/>
          </a:bodyPr>
          <a:lstStyle/>
          <a:p>
            <a:r>
              <a:rPr lang="en-US" sz="4700" b="1" dirty="0" smtClean="0">
                <a:latin typeface="Times New Roman" pitchFamily="18" charset="0"/>
                <a:cs typeface="Times New Roman" pitchFamily="18" charset="0"/>
              </a:rPr>
              <a:t/>
            </a:r>
            <a:br>
              <a:rPr lang="en-US" sz="4700" b="1" dirty="0" smtClean="0">
                <a:latin typeface="Times New Roman" pitchFamily="18" charset="0"/>
                <a:cs typeface="Times New Roman" pitchFamily="18" charset="0"/>
              </a:rPr>
            </a:br>
            <a:r>
              <a:rPr lang="en-US" sz="4700" b="1" dirty="0" smtClean="0">
                <a:latin typeface="Times New Roman" pitchFamily="18" charset="0"/>
                <a:cs typeface="Times New Roman" pitchFamily="18" charset="0"/>
              </a:rPr>
              <a:t>non-Deterministic Finite Automata</a:t>
            </a:r>
            <a:r>
              <a:rPr lang="en-US" sz="5400" dirty="0" smtClean="0">
                <a:latin typeface="Times New Roman" pitchFamily="18" charset="0"/>
                <a:cs typeface="Times New Roman" pitchFamily="18" charset="0"/>
              </a:rPr>
              <a:t/>
            </a:r>
            <a:br>
              <a:rPr lang="en-US" sz="5400" dirty="0" smtClean="0">
                <a:latin typeface="Times New Roman" pitchFamily="18" charset="0"/>
                <a:cs typeface="Times New Roman" pitchFamily="18" charset="0"/>
              </a:rPr>
            </a:br>
            <a:endParaRPr lang="en-US" dirty="0"/>
          </a:p>
        </p:txBody>
      </p:sp>
      <p:sp>
        <p:nvSpPr>
          <p:cNvPr id="5" name="Content Placeholder 2"/>
          <p:cNvSpPr>
            <a:spLocks noGrp="1"/>
          </p:cNvSpPr>
          <p:nvPr>
            <p:ph idx="1"/>
          </p:nvPr>
        </p:nvSpPr>
        <p:spPr>
          <a:xfrm>
            <a:off x="720436" y="2084388"/>
            <a:ext cx="10293928" cy="4094162"/>
          </a:xfrm>
        </p:spPr>
        <p:txBody>
          <a:bodyPr numCol="1">
            <a:normAutofit/>
          </a:bodyPr>
          <a:lstStyle/>
          <a:p>
            <a:pPr algn="just"/>
            <a:r>
              <a:rPr lang="en-US" sz="1800" dirty="0" smtClean="0">
                <a:solidFill>
                  <a:srgbClr val="000000"/>
                </a:solidFill>
                <a:latin typeface="Times New Roman" pitchFamily="18" charset="0"/>
                <a:cs typeface="Times New Roman" pitchFamily="18" charset="0"/>
              </a:rPr>
              <a:t>For each state there can be zero, one, two, or more transitions corresponding to a particular symbol. If NFA gets to a state with more than one possible transition corresponding to the input symbol, we say it branches. If NFA gets to a state where there is no valid transition, then that branch dies An NFA accepts the input string if there exists some choice of transitions that leads to ending in an accept state.</a:t>
            </a:r>
          </a:p>
          <a:p>
            <a:pPr marL="0" indent="0" algn="just">
              <a:buNone/>
            </a:pPr>
            <a:r>
              <a:rPr lang="en-US" sz="1800" dirty="0" smtClean="0">
                <a:solidFill>
                  <a:srgbClr val="000000"/>
                </a:solidFill>
                <a:latin typeface="Times New Roman" pitchFamily="18" charset="0"/>
                <a:cs typeface="Times New Roman" pitchFamily="18" charset="0"/>
              </a:rPr>
              <a:t>NFA is 5-tuple (Q, ∑, q</a:t>
            </a:r>
            <a:r>
              <a:rPr lang="en-US" sz="1800" baseline="-25000" dirty="0" smtClean="0">
                <a:solidFill>
                  <a:srgbClr val="000000"/>
                </a:solidFill>
                <a:latin typeface="Times New Roman" pitchFamily="18" charset="0"/>
                <a:cs typeface="Times New Roman" pitchFamily="18" charset="0"/>
              </a:rPr>
              <a:t>0</a:t>
            </a:r>
            <a:r>
              <a:rPr lang="en-US" sz="1800" dirty="0" smtClean="0">
                <a:solidFill>
                  <a:srgbClr val="000000"/>
                </a:solidFill>
                <a:latin typeface="Times New Roman" pitchFamily="18" charset="0"/>
                <a:cs typeface="Times New Roman" pitchFamily="18" charset="0"/>
              </a:rPr>
              <a:t> , T, δ) whereas before</a:t>
            </a:r>
          </a:p>
          <a:p>
            <a:pPr>
              <a:buFont typeface="Wingdings" pitchFamily="2" charset="2"/>
              <a:buChar char="q"/>
            </a:pPr>
            <a:r>
              <a:rPr lang="en-US" sz="1800" dirty="0" smtClean="0">
                <a:solidFill>
                  <a:srgbClr val="000000"/>
                </a:solidFill>
                <a:latin typeface="Times New Roman" pitchFamily="18" charset="0"/>
                <a:cs typeface="Times New Roman" pitchFamily="18" charset="0"/>
              </a:rPr>
              <a:t>Q is finite set of states</a:t>
            </a:r>
          </a:p>
          <a:p>
            <a:pPr>
              <a:buFont typeface="Wingdings" pitchFamily="2" charset="2"/>
              <a:buChar char="q"/>
            </a:pPr>
            <a:r>
              <a:rPr lang="en-US" sz="1800" dirty="0" smtClean="0">
                <a:solidFill>
                  <a:srgbClr val="000000"/>
                </a:solidFill>
                <a:latin typeface="Times New Roman" pitchFamily="18" charset="0"/>
                <a:cs typeface="Times New Roman" pitchFamily="18" charset="0"/>
              </a:rPr>
              <a:t>∑ is alphabet of input symbols</a:t>
            </a:r>
          </a:p>
          <a:p>
            <a:pPr>
              <a:buFont typeface="Wingdings" pitchFamily="2" charset="2"/>
              <a:buChar char="q"/>
            </a:pPr>
            <a:r>
              <a:rPr lang="en-US" sz="1800" dirty="0" smtClean="0">
                <a:solidFill>
                  <a:srgbClr val="000000"/>
                </a:solidFill>
                <a:latin typeface="Times New Roman" pitchFamily="18" charset="0"/>
                <a:cs typeface="Times New Roman" pitchFamily="18" charset="0"/>
              </a:rPr>
              <a:t>q</a:t>
            </a:r>
            <a:r>
              <a:rPr lang="en-US" sz="1800" baseline="-25000" dirty="0" smtClean="0">
                <a:solidFill>
                  <a:srgbClr val="000000"/>
                </a:solidFill>
                <a:latin typeface="Times New Roman" pitchFamily="18" charset="0"/>
                <a:cs typeface="Times New Roman" pitchFamily="18" charset="0"/>
              </a:rPr>
              <a:t>0</a:t>
            </a:r>
            <a:r>
              <a:rPr lang="en-US" sz="1800" dirty="0" smtClean="0">
                <a:solidFill>
                  <a:srgbClr val="000000"/>
                </a:solidFill>
                <a:latin typeface="Times New Roman" pitchFamily="18" charset="0"/>
                <a:cs typeface="Times New Roman" pitchFamily="18" charset="0"/>
              </a:rPr>
              <a:t> is start state</a:t>
            </a:r>
          </a:p>
          <a:p>
            <a:pPr>
              <a:buFont typeface="Wingdings" pitchFamily="2" charset="2"/>
              <a:buChar char="q"/>
            </a:pPr>
            <a:r>
              <a:rPr lang="en-US" sz="1800" dirty="0" smtClean="0">
                <a:solidFill>
                  <a:srgbClr val="000000"/>
                </a:solidFill>
                <a:latin typeface="Times New Roman" pitchFamily="18" charset="0"/>
                <a:cs typeface="Times New Roman" pitchFamily="18" charset="0"/>
              </a:rPr>
              <a:t>T is subset of Q giving the accept states</a:t>
            </a:r>
          </a:p>
          <a:p>
            <a:pPr>
              <a:buFont typeface="Wingdings" pitchFamily="2" charset="2"/>
              <a:buChar char="q"/>
            </a:pPr>
            <a:r>
              <a:rPr lang="en-US" sz="1800" dirty="0" smtClean="0">
                <a:solidFill>
                  <a:srgbClr val="000000"/>
                </a:solidFill>
                <a:latin typeface="Times New Roman" pitchFamily="18" charset="0"/>
                <a:cs typeface="Times New Roman" pitchFamily="18" charset="0"/>
              </a:rPr>
              <a:t>δ is the transition function.</a:t>
            </a:r>
          </a:p>
          <a:p>
            <a:pPr>
              <a:buFont typeface="Wingdings" pitchFamily="2" charset="2"/>
              <a:buChar char="q"/>
            </a:pPr>
            <a:r>
              <a:rPr lang="en-US" sz="1800" dirty="0" smtClean="0">
                <a:solidFill>
                  <a:srgbClr val="000000"/>
                </a:solidFill>
                <a:latin typeface="Times New Roman" pitchFamily="18" charset="0"/>
                <a:cs typeface="Times New Roman" pitchFamily="18" charset="0"/>
              </a:rPr>
              <a:t>Now the transition function specifies a set of states rather than a state: it maps Q☓ ∑ to {subsets of Q}</a:t>
            </a:r>
            <a:endParaRPr lang="en-US" sz="1800" dirty="0">
              <a:solidFill>
                <a:srgbClr val="000000"/>
              </a:solidFill>
              <a:latin typeface="Times New Roman" pitchFamily="18" charset="0"/>
              <a:cs typeface="Times New Roman"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smtClean="0">
                <a:latin typeface="Times New Roman" pitchFamily="18" charset="0"/>
                <a:cs typeface="Times New Roman" pitchFamily="18" charset="0"/>
              </a:rPr>
              <a:t>Cont…</a:t>
            </a:r>
            <a:endParaRPr lang="en-US" dirty="0"/>
          </a:p>
        </p:txBody>
      </p:sp>
      <p:pic>
        <p:nvPicPr>
          <p:cNvPr id="5" name="Content Placeholder 4" descr="ff.jpg"/>
          <p:cNvPicPr>
            <a:picLocks noGrp="1" noChangeAspect="1"/>
          </p:cNvPicPr>
          <p:nvPr>
            <p:ph idx="1"/>
          </p:nvPr>
        </p:nvPicPr>
        <p:blipFill>
          <a:blip r:embed="rId2"/>
          <a:stretch>
            <a:fillRect/>
          </a:stretch>
        </p:blipFill>
        <p:spPr>
          <a:xfrm>
            <a:off x="2133600" y="2286000"/>
            <a:ext cx="7329055" cy="4022725"/>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948672" cy="1499616"/>
          </a:xfrm>
        </p:spPr>
        <p:txBody>
          <a:bodyPr>
            <a:normAutofit/>
          </a:bodyPr>
          <a:lstStyle/>
          <a:p>
            <a:r>
              <a:rPr lang="en-US" sz="4200" b="1" dirty="0" smtClean="0">
                <a:latin typeface="Times New Roman" pitchFamily="18" charset="0"/>
                <a:cs typeface="Times New Roman" pitchFamily="18" charset="0"/>
              </a:rPr>
              <a:t>Difference between DFA &amp; nFA</a:t>
            </a:r>
            <a:endParaRPr lang="en-US" sz="4200" b="1" dirty="0">
              <a:latin typeface="Times New Roman" pitchFamily="18" charset="0"/>
              <a:cs typeface="Times New Roman" pitchFamily="18" charset="0"/>
            </a:endParaRPr>
          </a:p>
        </p:txBody>
      </p:sp>
      <p:pic>
        <p:nvPicPr>
          <p:cNvPr id="4" name="Content Placeholder 3" descr="dfa.jpg"/>
          <p:cNvPicPr>
            <a:picLocks noGrp="1" noChangeAspect="1"/>
          </p:cNvPicPr>
          <p:nvPr>
            <p:ph idx="1"/>
          </p:nvPr>
        </p:nvPicPr>
        <p:blipFill>
          <a:blip r:embed="rId2"/>
          <a:stretch>
            <a:fillRect/>
          </a:stretch>
        </p:blipFill>
        <p:spPr>
          <a:xfrm>
            <a:off x="1080655" y="1798556"/>
            <a:ext cx="10252363" cy="4503820"/>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387928"/>
            <a:ext cx="9720072" cy="1579418"/>
          </a:xfrm>
        </p:spPr>
        <p:txBody>
          <a:bodyPr>
            <a:normAutofit/>
          </a:bodyPr>
          <a:lstStyle/>
          <a:p>
            <a:r>
              <a:rPr lang="en-US" sz="4000" b="1" dirty="0">
                <a:latin typeface="Times New Roman" pitchFamily="18" charset="0"/>
                <a:cs typeface="Times New Roman" pitchFamily="18" charset="0"/>
              </a:rPr>
              <a:t>Concept of </a:t>
            </a:r>
            <a:r>
              <a:rPr lang="en-US" sz="4000" b="1" dirty="0" smtClean="0">
                <a:latin typeface="Times New Roman" pitchFamily="18" charset="0"/>
                <a:cs typeface="Times New Roman" pitchFamily="18" charset="0"/>
              </a:rPr>
              <a:t>AUTOMATA</a:t>
            </a:r>
            <a:endParaRPr lang="en-US" sz="4000" b="1" dirty="0">
              <a:latin typeface="Times New Roman" pitchFamily="18" charset="0"/>
              <a:cs typeface="Times New Roman" pitchFamily="18" charset="0"/>
            </a:endParaRPr>
          </a:p>
        </p:txBody>
      </p:sp>
      <p:sp>
        <p:nvSpPr>
          <p:cNvPr id="3" name="Content Placeholder 2"/>
          <p:cNvSpPr>
            <a:spLocks noGrp="1"/>
          </p:cNvSpPr>
          <p:nvPr>
            <p:ph idx="1"/>
          </p:nvPr>
        </p:nvSpPr>
        <p:spPr>
          <a:xfrm>
            <a:off x="759177" y="1810231"/>
            <a:ext cx="10601550" cy="4351338"/>
          </a:xfrm>
        </p:spPr>
        <p:txBody>
          <a:bodyPr>
            <a:normAutofit/>
          </a:bodyPr>
          <a:lstStyle/>
          <a:p>
            <a:pPr algn="just">
              <a:buFont typeface="Wingdings" pitchFamily="2" charset="2"/>
              <a:buChar char="q"/>
            </a:pPr>
            <a:r>
              <a:rPr lang="en-US" sz="1800" dirty="0" smtClean="0">
                <a:latin typeface="Times New Roman" pitchFamily="18" charset="0"/>
                <a:cs typeface="Times New Roman" pitchFamily="18" charset="0"/>
              </a:rPr>
              <a:t>Automata is an abstract model of digital computer with discrete input and output.</a:t>
            </a:r>
          </a:p>
          <a:p>
            <a:pPr algn="just">
              <a:buFont typeface="Wingdings" pitchFamily="2" charset="2"/>
              <a:buChar char="q"/>
            </a:pPr>
            <a:r>
              <a:rPr lang="en-US" sz="1800" dirty="0" smtClean="0">
                <a:latin typeface="Times New Roman" pitchFamily="18" charset="0"/>
                <a:cs typeface="Times New Roman" pitchFamily="18" charset="0"/>
              </a:rPr>
              <a:t>The term “Automata” is derived from the word “</a:t>
            </a:r>
            <a:r>
              <a:rPr lang="el-GR" sz="1800" dirty="0" smtClean="0">
                <a:latin typeface="Times New Roman" pitchFamily="18" charset="0"/>
                <a:cs typeface="Times New Roman" pitchFamily="18" charset="0"/>
              </a:rPr>
              <a:t>Α</a:t>
            </a:r>
            <a:r>
              <a:rPr lang="en-US" sz="1800" dirty="0" smtClean="0">
                <a:latin typeface="Times New Roman" pitchFamily="18" charset="0"/>
                <a:cs typeface="Times New Roman" pitchFamily="18" charset="0"/>
              </a:rPr>
              <a:t>utomation” which means automatically or self acting.</a:t>
            </a:r>
          </a:p>
          <a:p>
            <a:pPr marL="342900" indent="-342900">
              <a:lnSpc>
                <a:spcPct val="100000"/>
              </a:lnSpc>
              <a:buFont typeface="Wingdings" pitchFamily="2" charset="2"/>
              <a:buChar char="q"/>
            </a:pPr>
            <a:r>
              <a:rPr lang="en-US" sz="1800" dirty="0" smtClean="0">
                <a:latin typeface="Times New Roman" pitchFamily="18" charset="0"/>
                <a:cs typeface="Times New Roman" pitchFamily="18" charset="0"/>
              </a:rPr>
              <a:t>Automata is a theoretical branch of computer science and mathematical which deal with the </a:t>
            </a:r>
            <a:r>
              <a:rPr lang="en-US" sz="1800" dirty="0" err="1" smtClean="0">
                <a:latin typeface="Times New Roman" pitchFamily="18" charset="0"/>
                <a:cs typeface="Times New Roman" pitchFamily="18" charset="0"/>
              </a:rPr>
              <a:t>behaviour</a:t>
            </a:r>
            <a:r>
              <a:rPr lang="en-US" sz="1800" dirty="0" smtClean="0">
                <a:latin typeface="Times New Roman" pitchFamily="18" charset="0"/>
                <a:cs typeface="Times New Roman" pitchFamily="18" charset="0"/>
              </a:rPr>
              <a:t> of automatic machine. It is the study of abstract machines and the computation problems that can be solved using these machine. The abstract machine is called the Automata.</a:t>
            </a:r>
          </a:p>
          <a:p>
            <a:pPr marL="342900" indent="-342900">
              <a:lnSpc>
                <a:spcPct val="100000"/>
              </a:lnSpc>
              <a:buFont typeface="Wingdings" pitchFamily="2" charset="2"/>
              <a:buChar char="q"/>
            </a:pPr>
            <a:r>
              <a:rPr lang="en-US" sz="1800" dirty="0" smtClean="0">
                <a:latin typeface="Times New Roman" pitchFamily="18" charset="0"/>
                <a:cs typeface="Times New Roman" pitchFamily="18" charset="0"/>
              </a:rPr>
              <a:t>An Automata with a finite number of state is called a Finite Automata or finite state machine.</a:t>
            </a:r>
          </a:p>
          <a:p>
            <a:pPr marL="342900" indent="-342900">
              <a:lnSpc>
                <a:spcPct val="100000"/>
              </a:lnSpc>
              <a:buFont typeface="Wingdings" pitchFamily="2" charset="2"/>
              <a:buChar char="q"/>
            </a:pPr>
            <a:r>
              <a:rPr lang="en-US" sz="1800" dirty="0" smtClean="0">
                <a:latin typeface="Times New Roman" pitchFamily="18" charset="0"/>
                <a:cs typeface="Times New Roman" pitchFamily="18" charset="0"/>
              </a:rPr>
              <a:t>This Automata consists of states and transitions. The state  is represented by circles, and the Transitions is represented by arrows.</a:t>
            </a:r>
          </a:p>
          <a:p>
            <a:pPr>
              <a:lnSpc>
                <a:spcPct val="100000"/>
              </a:lnSpc>
            </a:pPr>
            <a:r>
              <a:rPr lang="en-US" sz="1800" dirty="0" smtClean="0">
                <a:latin typeface="Times New Roman" pitchFamily="18" charset="0"/>
                <a:cs typeface="Times New Roman" pitchFamily="18" charset="0"/>
              </a:rPr>
              <a:t>  </a:t>
            </a:r>
            <a:r>
              <a:rPr lang="en-US" sz="1800" b="1" u="sng" dirty="0" smtClean="0">
                <a:latin typeface="Times New Roman" pitchFamily="18" charset="0"/>
                <a:cs typeface="Times New Roman" pitchFamily="18" charset="0"/>
              </a:rPr>
              <a:t>ABSTRACT MACHINE</a:t>
            </a:r>
            <a:r>
              <a:rPr lang="en-US" sz="1800" u="sng" dirty="0" smtClean="0">
                <a:latin typeface="Times New Roman" pitchFamily="18" charset="0"/>
                <a:cs typeface="Times New Roman" pitchFamily="18" charset="0"/>
              </a:rPr>
              <a:t> </a:t>
            </a:r>
          </a:p>
          <a:p>
            <a:pPr>
              <a:lnSpc>
                <a:spcPct val="100000"/>
              </a:lnSpc>
            </a:pPr>
            <a:r>
              <a:rPr lang="en-US" sz="1800" dirty="0" smtClean="0">
                <a:latin typeface="Times New Roman" pitchFamily="18" charset="0"/>
                <a:cs typeface="Times New Roman" pitchFamily="18" charset="0"/>
              </a:rPr>
              <a:t>The abstract machine is a model of a computer system constructed to allow a detailed and precise analysis of how the computer system works.</a:t>
            </a:r>
          </a:p>
          <a:p>
            <a:pPr algn="just"/>
            <a:endParaRPr lang="en-US" sz="1800" dirty="0" smtClean="0">
              <a:latin typeface="Times New Roman" pitchFamily="18" charset="0"/>
              <a:cs typeface="Times New Roman" pitchFamily="18" charset="0"/>
            </a:endParaRPr>
          </a:p>
          <a:p>
            <a:pPr algn="just"/>
            <a:endParaRPr lang="en-US" sz="1800" dirty="0">
              <a:latin typeface="Times New Roman" pitchFamily="18" charset="0"/>
              <a:cs typeface="Times New Roman" pitchFamily="18" charset="0"/>
            </a:endParaRPr>
          </a:p>
        </p:txBody>
      </p:sp>
    </p:spTree>
    <p:extLst>
      <p:ext uri="{BB962C8B-B14F-4D97-AF65-F5344CB8AC3E}">
        <p14:creationId xmlns:p14="http://schemas.microsoft.com/office/powerpoint/2010/main" xmlns="" val="25450344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200" b="1" dirty="0" smtClean="0">
                <a:latin typeface="Times New Roman" panose="02020603050405020304" pitchFamily="18" charset="0"/>
                <a:ea typeface="Times New Roman" panose="02020603050405020304" pitchFamily="18" charset="0"/>
              </a:rPr>
              <a:t>Finite Automata with Epsilon (€) Transitions</a:t>
            </a:r>
            <a:endParaRPr lang="en-US" sz="4200" b="1" dirty="0"/>
          </a:p>
        </p:txBody>
      </p:sp>
      <p:sp>
        <p:nvSpPr>
          <p:cNvPr id="3" name="Content Placeholder 2"/>
          <p:cNvSpPr>
            <a:spLocks noGrp="1"/>
          </p:cNvSpPr>
          <p:nvPr>
            <p:ph idx="1"/>
          </p:nvPr>
        </p:nvSpPr>
        <p:spPr/>
        <p:txBody>
          <a:bodyPr/>
          <a:lstStyle/>
          <a:p>
            <a:pPr>
              <a:buFont typeface="Wingdings" pitchFamily="2" charset="2"/>
              <a:buChar char="q"/>
            </a:pPr>
            <a:r>
              <a:rPr lang="en-US" sz="1800" dirty="0" smtClean="0">
                <a:solidFill>
                  <a:srgbClr val="000000"/>
                </a:solidFill>
                <a:latin typeface="Times New Roman" pitchFamily="18" charset="0"/>
                <a:cs typeface="Times New Roman" pitchFamily="18" charset="0"/>
              </a:rPr>
              <a:t>The automaton may be allowed to change its state without reading the input symbol 2.</a:t>
            </a:r>
          </a:p>
          <a:p>
            <a:pPr>
              <a:buFont typeface="Wingdings" pitchFamily="2" charset="2"/>
              <a:buChar char="q"/>
            </a:pPr>
            <a:r>
              <a:rPr lang="en-US" sz="1800" dirty="0" smtClean="0">
                <a:solidFill>
                  <a:srgbClr val="000000"/>
                </a:solidFill>
                <a:latin typeface="Times New Roman" pitchFamily="18" charset="0"/>
                <a:cs typeface="Times New Roman" pitchFamily="18" charset="0"/>
              </a:rPr>
              <a:t>In diagrams, such transitions are depicted by labeling the appropriate arcs with ε.</a:t>
            </a:r>
          </a:p>
          <a:p>
            <a:pPr marL="0" indent="0" algn="just">
              <a:buNone/>
            </a:pPr>
            <a:r>
              <a:rPr lang="en-US" sz="1800" dirty="0" smtClean="0">
                <a:solidFill>
                  <a:srgbClr val="000000"/>
                </a:solidFill>
                <a:latin typeface="Times New Roman" pitchFamily="18" charset="0"/>
                <a:cs typeface="Times New Roman" pitchFamily="18" charset="0"/>
              </a:rPr>
              <a:t>Note that this does not mean that E has become an input symbol. On the contrary, we assume that the symbol E does not belong to any alphabet.</a:t>
            </a:r>
          </a:p>
          <a:p>
            <a:pPr>
              <a:buFont typeface="Wingdings" pitchFamily="2" charset="2"/>
              <a:buChar char="q"/>
            </a:pPr>
            <a:r>
              <a:rPr lang="en-US" sz="1800" dirty="0" smtClean="0">
                <a:solidFill>
                  <a:srgbClr val="000000"/>
                </a:solidFill>
                <a:latin typeface="Times New Roman" pitchFamily="18" charset="0"/>
                <a:cs typeface="Times New Roman" pitchFamily="18" charset="0"/>
              </a:rPr>
              <a:t>ε -NFAs add a convenient feature but (in a sense) they bring us nothing new. They do not extend the class of languages that can be represented.</a:t>
            </a:r>
          </a:p>
          <a:p>
            <a:pPr>
              <a:buFont typeface="Wingdings" pitchFamily="2" charset="2"/>
              <a:buChar char="q"/>
            </a:pPr>
            <a:r>
              <a:rPr lang="en-US" sz="1800" dirty="0" smtClean="0">
                <a:solidFill>
                  <a:srgbClr val="000000"/>
                </a:solidFill>
                <a:latin typeface="Times New Roman" pitchFamily="18" charset="0"/>
                <a:cs typeface="Times New Roman" pitchFamily="18" charset="0"/>
              </a:rPr>
              <a:t>Both NFAs and E-NFAs recognize exactly the same languages.</a:t>
            </a:r>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smtClean="0">
                <a:latin typeface="Times New Roman" pitchFamily="18" charset="0"/>
                <a:cs typeface="Times New Roman" pitchFamily="18" charset="0"/>
              </a:rPr>
              <a:t>Cont…</a:t>
            </a:r>
            <a:endParaRPr lang="en-US" dirty="0"/>
          </a:p>
        </p:txBody>
      </p:sp>
      <p:sp>
        <p:nvSpPr>
          <p:cNvPr id="5" name="Content Placeholder 2">
            <a:extLst>
              <a:ext uri="{FF2B5EF4-FFF2-40B4-BE49-F238E27FC236}">
                <a16:creationId xmlns:mc="http://schemas.openxmlformats.org/markup-compatibility/2006" xmlns="" xmlns:a16="http://schemas.microsoft.com/office/drawing/2014/main" id="{03FF1E50-F23B-E234-2607-900863D8494C}"/>
              </a:ext>
            </a:extLst>
          </p:cNvPr>
          <p:cNvSpPr>
            <a:spLocks noGrp="1" noRot="1" noChangeAspect="1" noMove="1" noResize="1" noEditPoints="1" noAdjustHandles="1" noChangeArrowheads="1" noChangeShapeType="1" noTextEdit="1"/>
          </p:cNvSpPr>
          <p:nvPr>
            <p:ph idx="1"/>
          </p:nvPr>
        </p:nvSpPr>
        <p:spPr>
          <a:blipFill>
            <a:blip r:embed="rId2"/>
            <a:stretch>
              <a:fillRect l="-1100" r="-786"/>
            </a:stretch>
          </a:blipFill>
        </p:spPr>
        <p:txBody>
          <a:bodyPr/>
          <a:lstStyle/>
          <a:p>
            <a:r>
              <a:rPr lang="en-US" dirty="0">
                <a:noFill/>
              </a:rPr>
              <a:t> </a:t>
            </a:r>
          </a:p>
        </p:txBody>
      </p:sp>
      <p:pic>
        <p:nvPicPr>
          <p:cNvPr id="6" name="Picture 5">
            <a:extLst>
              <a:ext uri="{FF2B5EF4-FFF2-40B4-BE49-F238E27FC236}">
                <a16:creationId xmlns="" xmlns:a16="http://schemas.microsoft.com/office/drawing/2014/main" id="{319B12DC-A160-F5F6-9233-9AF84F42042C}"/>
              </a:ext>
            </a:extLst>
          </p:cNvPr>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4467845" y="4476907"/>
            <a:ext cx="5639289" cy="218713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B450B13D-0AD9-8C2A-9922-04816E0C11E4}"/>
              </a:ext>
            </a:extLst>
          </p:cNvPr>
          <p:cNvSpPr>
            <a:spLocks noGrp="1"/>
          </p:cNvSpPr>
          <p:nvPr>
            <p:ph idx="1"/>
          </p:nvPr>
        </p:nvSpPr>
        <p:spPr>
          <a:xfrm>
            <a:off x="1122218" y="2008910"/>
            <a:ext cx="10474037" cy="4502727"/>
          </a:xfrm>
        </p:spPr>
        <p:txBody>
          <a:bodyPr>
            <a:normAutofit/>
          </a:bodyPr>
          <a:lstStyle/>
          <a:p>
            <a:pPr marL="0" indent="0" algn="just">
              <a:buNone/>
            </a:pPr>
            <a:r>
              <a:rPr lang="en-US" sz="1800" b="0" i="0" dirty="0" smtClean="0">
                <a:solidFill>
                  <a:srgbClr val="000000"/>
                </a:solidFill>
                <a:effectLst/>
                <a:latin typeface="Times New Roman" pitchFamily="18" charset="0"/>
                <a:cs typeface="Times New Roman" pitchFamily="18" charset="0"/>
              </a:rPr>
              <a:t>For </a:t>
            </a:r>
            <a:r>
              <a:rPr lang="en-US" sz="1800" b="0" i="0" dirty="0">
                <a:solidFill>
                  <a:srgbClr val="000000"/>
                </a:solidFill>
                <a:effectLst/>
                <a:latin typeface="Times New Roman" pitchFamily="18" charset="0"/>
                <a:cs typeface="Times New Roman" pitchFamily="18" charset="0"/>
              </a:rPr>
              <a:t>the above example, ε closure are as follows −</a:t>
            </a:r>
          </a:p>
          <a:p>
            <a:pPr algn="l">
              <a:buFont typeface="Arial" panose="020B0604020202020204" pitchFamily="34" charset="0"/>
              <a:buChar char="•"/>
            </a:pPr>
            <a:r>
              <a:rPr lang="en-US" sz="1800" b="0" i="0" dirty="0">
                <a:solidFill>
                  <a:srgbClr val="000000"/>
                </a:solidFill>
                <a:effectLst/>
                <a:latin typeface="Times New Roman" pitchFamily="18" charset="0"/>
                <a:cs typeface="Times New Roman" pitchFamily="18" charset="0"/>
              </a:rPr>
              <a:t>E closure( A) : {A, B,C}</a:t>
            </a:r>
          </a:p>
          <a:p>
            <a:pPr algn="l">
              <a:buFont typeface="Arial" panose="020B0604020202020204" pitchFamily="34" charset="0"/>
              <a:buChar char="•"/>
            </a:pPr>
            <a:r>
              <a:rPr lang="en-US" sz="1800" b="0" i="0" dirty="0">
                <a:solidFill>
                  <a:srgbClr val="000000"/>
                </a:solidFill>
                <a:effectLst/>
                <a:latin typeface="Times New Roman" pitchFamily="18" charset="0"/>
                <a:cs typeface="Times New Roman" pitchFamily="18" charset="0"/>
              </a:rPr>
              <a:t>E closure( B) :{B,C}</a:t>
            </a:r>
          </a:p>
          <a:p>
            <a:pPr algn="l">
              <a:buFont typeface="Arial" panose="020B0604020202020204" pitchFamily="34" charset="0"/>
              <a:buChar char="•"/>
            </a:pPr>
            <a:r>
              <a:rPr lang="en-US" sz="1800" b="0" i="0" dirty="0">
                <a:solidFill>
                  <a:srgbClr val="000000"/>
                </a:solidFill>
                <a:effectLst/>
                <a:latin typeface="Times New Roman" pitchFamily="18" charset="0"/>
                <a:cs typeface="Times New Roman" pitchFamily="18" charset="0"/>
              </a:rPr>
              <a:t>E closure( C) : {C</a:t>
            </a:r>
            <a:r>
              <a:rPr lang="en-US" sz="1800" b="0" i="0" dirty="0" smtClean="0">
                <a:solidFill>
                  <a:srgbClr val="000000"/>
                </a:solidFill>
                <a:effectLst/>
                <a:latin typeface="Times New Roman" pitchFamily="18" charset="0"/>
                <a:cs typeface="Times New Roman" pitchFamily="18" charset="0"/>
              </a:rPr>
              <a:t>}</a:t>
            </a:r>
          </a:p>
          <a:p>
            <a:pPr algn="l">
              <a:buNone/>
            </a:pPr>
            <a:endParaRPr lang="en-US" sz="1800" dirty="0" smtClean="0">
              <a:solidFill>
                <a:srgbClr val="000000"/>
              </a:solidFill>
              <a:latin typeface="Times New Roman" pitchFamily="18" charset="0"/>
              <a:cs typeface="Times New Roman" pitchFamily="18" charset="0"/>
            </a:endParaRPr>
          </a:p>
          <a:p>
            <a:pPr>
              <a:buNone/>
            </a:pPr>
            <a:r>
              <a:rPr lang="en-US" sz="1800" b="1" dirty="0" smtClean="0">
                <a:latin typeface="Times New Roman" panose="02020603050405020304" pitchFamily="18" charset="0"/>
                <a:ea typeface="Times New Roman" panose="02020603050405020304" pitchFamily="18" charset="0"/>
              </a:rPr>
              <a:t>Transitions </a:t>
            </a:r>
            <a:r>
              <a:rPr lang="en-US" sz="1800" b="1" dirty="0" smtClean="0">
                <a:latin typeface="Times New Roman" pitchFamily="18" charset="0"/>
                <a:cs typeface="Times New Roman" pitchFamily="18" charset="0"/>
              </a:rPr>
              <a:t>Table</a:t>
            </a:r>
            <a:endParaRPr lang="en-US" sz="1800" b="1" i="0" dirty="0">
              <a:solidFill>
                <a:srgbClr val="000000"/>
              </a:solidFill>
              <a:effectLst/>
              <a:latin typeface="Times New Roman" pitchFamily="18" charset="0"/>
              <a:cs typeface="Times New Roman" pitchFamily="18" charset="0"/>
            </a:endParaRPr>
          </a:p>
          <a:p>
            <a:pPr marL="0" indent="0">
              <a:buNone/>
            </a:pPr>
            <a:r>
              <a:rPr lang="en-US" sz="3200" b="1" dirty="0"/>
              <a:t> </a:t>
            </a:r>
          </a:p>
          <a:p>
            <a:pPr marL="0" indent="0">
              <a:buNone/>
            </a:pPr>
            <a:endParaRPr lang="en-US" sz="3200" b="1" dirty="0"/>
          </a:p>
        </p:txBody>
      </p:sp>
      <p:graphicFrame>
        <p:nvGraphicFramePr>
          <p:cNvPr id="4" name="Table 4">
            <a:extLst>
              <a:ext uri="{FF2B5EF4-FFF2-40B4-BE49-F238E27FC236}">
                <a16:creationId xmlns="" xmlns:a16="http://schemas.microsoft.com/office/drawing/2014/main" id="{936CAB78-970F-9BC1-8C1D-1562E4308408}"/>
              </a:ext>
            </a:extLst>
          </p:cNvPr>
          <p:cNvGraphicFramePr>
            <a:graphicFrameLocks noGrp="1"/>
          </p:cNvGraphicFramePr>
          <p:nvPr>
            <p:extLst>
              <p:ext uri="{D42A27DB-BD31-4B8C-83A1-F6EECF244321}">
                <p14:modId xmlns="" xmlns:p14="http://schemas.microsoft.com/office/powerpoint/2010/main" val="3840629439"/>
              </p:ext>
            </p:extLst>
          </p:nvPr>
        </p:nvGraphicFramePr>
        <p:xfrm>
          <a:off x="1333731" y="4636808"/>
          <a:ext cx="8128000" cy="1478280"/>
        </p:xfrm>
        <a:graphic>
          <a:graphicData uri="http://schemas.openxmlformats.org/drawingml/2006/table">
            <a:tbl>
              <a:tblPr firstRow="1" bandRow="1">
                <a:tableStyleId>{5C22544A-7EE6-4342-B048-85BDC9FD1C3A}</a:tableStyleId>
              </a:tblPr>
              <a:tblGrid>
                <a:gridCol w="2032000">
                  <a:extLst>
                    <a:ext uri="{9D8B030D-6E8A-4147-A177-3AD203B41FA5}">
                      <a16:colId xmlns="" xmlns:a16="http://schemas.microsoft.com/office/drawing/2014/main" val="1800755005"/>
                    </a:ext>
                  </a:extLst>
                </a:gridCol>
                <a:gridCol w="2032000">
                  <a:extLst>
                    <a:ext uri="{9D8B030D-6E8A-4147-A177-3AD203B41FA5}">
                      <a16:colId xmlns="" xmlns:a16="http://schemas.microsoft.com/office/drawing/2014/main" val="780009244"/>
                    </a:ext>
                  </a:extLst>
                </a:gridCol>
                <a:gridCol w="2032000">
                  <a:extLst>
                    <a:ext uri="{9D8B030D-6E8A-4147-A177-3AD203B41FA5}">
                      <a16:colId xmlns="" xmlns:a16="http://schemas.microsoft.com/office/drawing/2014/main" val="2523505819"/>
                    </a:ext>
                  </a:extLst>
                </a:gridCol>
                <a:gridCol w="2032000">
                  <a:extLst>
                    <a:ext uri="{9D8B030D-6E8A-4147-A177-3AD203B41FA5}">
                      <a16:colId xmlns="" xmlns:a16="http://schemas.microsoft.com/office/drawing/2014/main" val="3645687829"/>
                    </a:ext>
                  </a:extLst>
                </a:gridCol>
              </a:tblGrid>
              <a:tr h="0">
                <a:tc>
                  <a:txBody>
                    <a:bodyPr/>
                    <a:lstStyle/>
                    <a:p>
                      <a:pPr algn="ctr"/>
                      <a:r>
                        <a:rPr lang="en-US" dirty="0"/>
                        <a:t>State</a:t>
                      </a:r>
                    </a:p>
                  </a:txBody>
                  <a:tcPr/>
                </a:tc>
                <a:tc>
                  <a:txBody>
                    <a:bodyPr/>
                    <a:lstStyle/>
                    <a:p>
                      <a:pPr algn="ctr"/>
                      <a:r>
                        <a:rPr lang="en-US" dirty="0"/>
                        <a:t>0</a:t>
                      </a:r>
                    </a:p>
                  </a:txBody>
                  <a:tcPr/>
                </a:tc>
                <a:tc>
                  <a:txBody>
                    <a:bodyPr/>
                    <a:lstStyle/>
                    <a:p>
                      <a:pPr algn="ctr"/>
                      <a:r>
                        <a:rPr lang="en-US" dirty="0"/>
                        <a:t>1</a:t>
                      </a:r>
                    </a:p>
                  </a:txBody>
                  <a:tcPr/>
                </a:tc>
                <a:tc>
                  <a:txBody>
                    <a:bodyPr/>
                    <a:lstStyle/>
                    <a:p>
                      <a:pPr algn="ctr"/>
                      <a:r>
                        <a:rPr lang="en-US" dirty="0"/>
                        <a:t>Epsilon</a:t>
                      </a:r>
                    </a:p>
                  </a:txBody>
                  <a:tcPr/>
                </a:tc>
                <a:extLst>
                  <a:ext uri="{0D108BD9-81ED-4DB2-BD59-A6C34878D82A}">
                    <a16:rowId xmlns="" xmlns:a16="http://schemas.microsoft.com/office/drawing/2014/main" val="1098875082"/>
                  </a:ext>
                </a:extLst>
              </a:tr>
              <a:tr h="370840">
                <a:tc>
                  <a:txBody>
                    <a:bodyPr/>
                    <a:lstStyle/>
                    <a:p>
                      <a:pPr algn="ctr"/>
                      <a:r>
                        <a:rPr lang="en-US" dirty="0"/>
                        <a:t>A</a:t>
                      </a:r>
                    </a:p>
                  </a:txBody>
                  <a:tcPr/>
                </a:tc>
                <a:tc>
                  <a:txBody>
                    <a:bodyPr/>
                    <a:lstStyle/>
                    <a:p>
                      <a:pPr algn="ctr"/>
                      <a:r>
                        <a:rPr lang="en-US" dirty="0"/>
                        <a:t>B,C</a:t>
                      </a:r>
                    </a:p>
                  </a:txBody>
                  <a:tcPr/>
                </a:tc>
                <a:tc>
                  <a:txBody>
                    <a:bodyPr/>
                    <a:lstStyle/>
                    <a:p>
                      <a:pPr algn="ctr"/>
                      <a:r>
                        <a:rPr lang="en-US" dirty="0"/>
                        <a:t>A</a:t>
                      </a:r>
                    </a:p>
                  </a:txBody>
                  <a:tcPr/>
                </a:tc>
                <a:tc>
                  <a:txBody>
                    <a:bodyPr/>
                    <a:lstStyle/>
                    <a:p>
                      <a:pPr algn="ctr"/>
                      <a:r>
                        <a:rPr lang="en-US" dirty="0"/>
                        <a:t>B</a:t>
                      </a:r>
                    </a:p>
                  </a:txBody>
                  <a:tcPr/>
                </a:tc>
                <a:extLst>
                  <a:ext uri="{0D108BD9-81ED-4DB2-BD59-A6C34878D82A}">
                    <a16:rowId xmlns="" xmlns:a16="http://schemas.microsoft.com/office/drawing/2014/main" val="3681664359"/>
                  </a:ext>
                </a:extLst>
              </a:tr>
              <a:tr h="370840">
                <a:tc>
                  <a:txBody>
                    <a:bodyPr/>
                    <a:lstStyle/>
                    <a:p>
                      <a:pPr algn="ctr"/>
                      <a:r>
                        <a:rPr lang="en-US" dirty="0"/>
                        <a:t>B</a:t>
                      </a:r>
                    </a:p>
                  </a:txBody>
                  <a:tcPr/>
                </a:tc>
                <a:tc>
                  <a:txBody>
                    <a:bodyPr/>
                    <a:lstStyle/>
                    <a:p>
                      <a:pPr algn="ctr"/>
                      <a:r>
                        <a:rPr lang="en-US" dirty="0"/>
                        <a:t>-</a:t>
                      </a:r>
                    </a:p>
                  </a:txBody>
                  <a:tcPr/>
                </a:tc>
                <a:tc>
                  <a:txBody>
                    <a:bodyPr/>
                    <a:lstStyle/>
                    <a:p>
                      <a:pPr algn="ctr"/>
                      <a:r>
                        <a:rPr lang="en-US" dirty="0"/>
                        <a:t>B</a:t>
                      </a:r>
                    </a:p>
                  </a:txBody>
                  <a:tcPr/>
                </a:tc>
                <a:tc>
                  <a:txBody>
                    <a:bodyPr/>
                    <a:lstStyle/>
                    <a:p>
                      <a:pPr algn="ctr"/>
                      <a:r>
                        <a:rPr lang="en-US" dirty="0"/>
                        <a:t>C</a:t>
                      </a:r>
                    </a:p>
                  </a:txBody>
                  <a:tcPr/>
                </a:tc>
                <a:extLst>
                  <a:ext uri="{0D108BD9-81ED-4DB2-BD59-A6C34878D82A}">
                    <a16:rowId xmlns="" xmlns:a16="http://schemas.microsoft.com/office/drawing/2014/main" val="3275345786"/>
                  </a:ext>
                </a:extLst>
              </a:tr>
              <a:tr h="370840">
                <a:tc>
                  <a:txBody>
                    <a:bodyPr/>
                    <a:lstStyle/>
                    <a:p>
                      <a:pPr algn="ctr"/>
                      <a:r>
                        <a:rPr lang="en-US" dirty="0"/>
                        <a:t>C</a:t>
                      </a:r>
                    </a:p>
                  </a:txBody>
                  <a:tcPr/>
                </a:tc>
                <a:tc>
                  <a:txBody>
                    <a:bodyPr/>
                    <a:lstStyle/>
                    <a:p>
                      <a:pPr algn="ctr"/>
                      <a:r>
                        <a:rPr lang="en-US" dirty="0"/>
                        <a:t>C</a:t>
                      </a:r>
                    </a:p>
                  </a:txBody>
                  <a:tcPr/>
                </a:tc>
                <a:tc>
                  <a:txBody>
                    <a:bodyPr/>
                    <a:lstStyle/>
                    <a:p>
                      <a:pPr algn="ctr"/>
                      <a:r>
                        <a:rPr lang="en-US" dirty="0"/>
                        <a:t>C</a:t>
                      </a:r>
                    </a:p>
                  </a:txBody>
                  <a:tcPr/>
                </a:tc>
                <a:tc>
                  <a:txBody>
                    <a:bodyPr/>
                    <a:lstStyle/>
                    <a:p>
                      <a:pPr algn="ctr"/>
                      <a:r>
                        <a:rPr lang="en-US" dirty="0"/>
                        <a:t>-</a:t>
                      </a:r>
                    </a:p>
                  </a:txBody>
                  <a:tcPr/>
                </a:tc>
                <a:extLst>
                  <a:ext uri="{0D108BD9-81ED-4DB2-BD59-A6C34878D82A}">
                    <a16:rowId xmlns="" xmlns:a16="http://schemas.microsoft.com/office/drawing/2014/main" val="1410737971"/>
                  </a:ext>
                </a:extLst>
              </a:tr>
            </a:tbl>
          </a:graphicData>
        </a:graphic>
      </p:graphicFrame>
      <p:sp>
        <p:nvSpPr>
          <p:cNvPr id="6" name="Title 1"/>
          <p:cNvSpPr>
            <a:spLocks noGrp="1"/>
          </p:cNvSpPr>
          <p:nvPr>
            <p:ph type="title"/>
          </p:nvPr>
        </p:nvSpPr>
        <p:spPr>
          <a:xfrm>
            <a:off x="1024128" y="585216"/>
            <a:ext cx="9720072" cy="1499616"/>
          </a:xfrm>
        </p:spPr>
        <p:txBody>
          <a:bodyPr/>
          <a:lstStyle/>
          <a:p>
            <a:r>
              <a:rPr lang="en-US" sz="5400" b="1" dirty="0" smtClean="0">
                <a:latin typeface="Times New Roman" pitchFamily="18" charset="0"/>
                <a:cs typeface="Times New Roman" pitchFamily="18" charset="0"/>
              </a:rPr>
              <a:t>Cont…</a:t>
            </a:r>
            <a:endParaRPr lang="en-US" dirty="0"/>
          </a:p>
        </p:txBody>
      </p:sp>
    </p:spTree>
    <p:extLst>
      <p:ext uri="{BB962C8B-B14F-4D97-AF65-F5344CB8AC3E}">
        <p14:creationId xmlns="" xmlns:p14="http://schemas.microsoft.com/office/powerpoint/2010/main" val="8640887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base"/>
            <a:r>
              <a:rPr lang="en-US" b="1" dirty="0" smtClean="0"/>
              <a:t/>
            </a:r>
            <a:br>
              <a:rPr lang="en-US" b="1" dirty="0" smtClean="0"/>
            </a:br>
            <a:r>
              <a:rPr lang="en-US" sz="4700" b="1" dirty="0" smtClean="0">
                <a:latin typeface="Times New Roman" pitchFamily="18" charset="0"/>
                <a:cs typeface="Times New Roman" pitchFamily="18" charset="0"/>
              </a:rPr>
              <a:t>Conversion from NFA to DFA</a:t>
            </a:r>
            <a:r>
              <a:rPr lang="en-US" b="1" dirty="0" smtClean="0"/>
              <a:t/>
            </a:r>
            <a:br>
              <a:rPr lang="en-US" b="1" dirty="0" smtClean="0"/>
            </a:br>
            <a:endParaRPr lang="en-US" dirty="0"/>
          </a:p>
        </p:txBody>
      </p:sp>
      <p:sp>
        <p:nvSpPr>
          <p:cNvPr id="3" name="Content Placeholder 2"/>
          <p:cNvSpPr>
            <a:spLocks noGrp="1"/>
          </p:cNvSpPr>
          <p:nvPr>
            <p:ph idx="1"/>
          </p:nvPr>
        </p:nvSpPr>
        <p:spPr/>
        <p:txBody>
          <a:bodyPr>
            <a:normAutofit/>
          </a:bodyPr>
          <a:lstStyle/>
          <a:p>
            <a:pPr marL="111125" indent="0">
              <a:buNone/>
            </a:pPr>
            <a:r>
              <a:rPr lang="en-US" sz="1800" dirty="0" smtClean="0">
                <a:latin typeface="Times New Roman" pitchFamily="18" charset="0"/>
                <a:cs typeface="Times New Roman" pitchFamily="18" charset="0"/>
              </a:rPr>
              <a:t>Suppose there is an NFA  machine  M = { Q, ∑, q0, δ, F }which recognizes a language L. Then the DFA machine  M’= { Q’, ∑, q0, δ’, F’} can be constructed for language L as:</a:t>
            </a:r>
          </a:p>
          <a:p>
            <a:pPr marL="454025" indent="-342900">
              <a:buFont typeface="+mj-lt"/>
              <a:buAutoNum type="arabicPeriod"/>
            </a:pPr>
            <a:r>
              <a:rPr lang="en-US" sz="1800" dirty="0" smtClean="0">
                <a:latin typeface="Times New Roman" pitchFamily="18" charset="0"/>
                <a:cs typeface="Times New Roman" pitchFamily="18" charset="0"/>
              </a:rPr>
              <a:t> Initially Q’ = ɸ.</a:t>
            </a:r>
          </a:p>
          <a:p>
            <a:pPr marL="454025" indent="-342900">
              <a:buFont typeface="+mj-lt"/>
              <a:buAutoNum type="arabicPeriod"/>
            </a:pPr>
            <a:r>
              <a:rPr lang="en-US" sz="1800" dirty="0" smtClean="0">
                <a:latin typeface="Times New Roman" pitchFamily="18" charset="0"/>
                <a:cs typeface="Times New Roman" pitchFamily="18" charset="0"/>
              </a:rPr>
              <a:t> Add q0 to Q’. </a:t>
            </a:r>
          </a:p>
          <a:p>
            <a:pPr marL="454025" indent="-342900">
              <a:buFont typeface="+mj-lt"/>
              <a:buAutoNum type="arabicPeriod"/>
            </a:pPr>
            <a:r>
              <a:rPr lang="en-US" sz="1800" dirty="0" smtClean="0">
                <a:latin typeface="Times New Roman" pitchFamily="18" charset="0"/>
                <a:cs typeface="Times New Roman" pitchFamily="18" charset="0"/>
              </a:rPr>
              <a:t>For each state in Q’, find the possible set of states for each input symbol using transition function of NFA. If this set of states is not in Q’, add it to Q’. </a:t>
            </a:r>
          </a:p>
          <a:p>
            <a:pPr marL="454025" indent="-342900">
              <a:buFont typeface="+mj-lt"/>
              <a:buAutoNum type="arabicPeriod"/>
            </a:pPr>
            <a:r>
              <a:rPr lang="en-US" sz="1800" dirty="0" smtClean="0">
                <a:latin typeface="Times New Roman" pitchFamily="18" charset="0"/>
                <a:cs typeface="Times New Roman" pitchFamily="18" charset="0"/>
              </a:rPr>
              <a:t>Final state of DFA will be all states with contain F (final states of NFA) </a:t>
            </a:r>
            <a:br>
              <a:rPr lang="en-US" sz="1800" dirty="0" smtClean="0">
                <a:latin typeface="Times New Roman" pitchFamily="18" charset="0"/>
                <a:cs typeface="Times New Roman" pitchFamily="18" charset="0"/>
              </a:rPr>
            </a:br>
            <a:endParaRPr lang="en-US" sz="1800" dirty="0">
              <a:latin typeface="Times New Roman" pitchFamily="18" charset="0"/>
              <a:cs typeface="Times New Roman"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200" b="1" dirty="0" smtClean="0">
                <a:latin typeface="Times New Roman" pitchFamily="18" charset="0"/>
                <a:cs typeface="Times New Roman" pitchFamily="18" charset="0"/>
              </a:rPr>
              <a:t>Example</a:t>
            </a:r>
            <a:endParaRPr lang="en-US" sz="4200"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lnSpcReduction="10000"/>
          </a:bodyPr>
          <a:lstStyle/>
          <a:p>
            <a:r>
              <a:rPr lang="en-US" sz="1800" dirty="0" smtClean="0">
                <a:latin typeface="Times New Roman" pitchFamily="18" charset="0"/>
                <a:cs typeface="Times New Roman" pitchFamily="18" charset="0"/>
              </a:rPr>
              <a:t>Consider the following NFA shown in Figure.</a:t>
            </a:r>
          </a:p>
          <a:p>
            <a:endParaRPr lang="en-US" sz="1800" dirty="0" smtClean="0">
              <a:latin typeface="Times New Roman" pitchFamily="18" charset="0"/>
              <a:cs typeface="Times New Roman" pitchFamily="18" charset="0"/>
            </a:endParaRPr>
          </a:p>
          <a:p>
            <a:endParaRPr lang="en-US" sz="1800" dirty="0" smtClean="0">
              <a:latin typeface="Times New Roman" pitchFamily="18" charset="0"/>
              <a:cs typeface="Times New Roman" pitchFamily="18" charset="0"/>
            </a:endParaRPr>
          </a:p>
          <a:p>
            <a:endParaRPr lang="en-US" sz="1800" dirty="0" smtClean="0">
              <a:latin typeface="Times New Roman" pitchFamily="18" charset="0"/>
              <a:cs typeface="Times New Roman" pitchFamily="18" charset="0"/>
            </a:endParaRPr>
          </a:p>
          <a:p>
            <a:pPr>
              <a:buNone/>
            </a:pPr>
            <a:r>
              <a:rPr lang="en-US" sz="1800" dirty="0" smtClean="0">
                <a:latin typeface="Times New Roman" pitchFamily="18" charset="0"/>
                <a:cs typeface="Times New Roman" pitchFamily="18" charset="0"/>
              </a:rPr>
              <a:t>  </a:t>
            </a:r>
            <a:r>
              <a:rPr lang="en-US" sz="1800" b="1" dirty="0" smtClean="0">
                <a:latin typeface="Times New Roman" pitchFamily="18" charset="0"/>
                <a:cs typeface="Times New Roman" pitchFamily="18" charset="0"/>
              </a:rPr>
              <a:t>Solution :</a:t>
            </a:r>
          </a:p>
          <a:p>
            <a:pPr marL="234950" indent="-234950">
              <a:buNone/>
            </a:pPr>
            <a:r>
              <a:rPr lang="en-US" sz="1800" b="1" dirty="0" smtClean="0">
                <a:latin typeface="Times New Roman" pitchFamily="18" charset="0"/>
                <a:cs typeface="Times New Roman" pitchFamily="18" charset="0"/>
              </a:rPr>
              <a:t>  </a:t>
            </a:r>
            <a:r>
              <a:rPr lang="en-US" sz="1800" dirty="0" smtClean="0">
                <a:latin typeface="Times New Roman" pitchFamily="18" charset="0"/>
                <a:cs typeface="Times New Roman" pitchFamily="18" charset="0"/>
              </a:rPr>
              <a:t>Following are the various parameters for NFA.</a:t>
            </a:r>
            <a:br>
              <a:rPr lang="en-US" sz="1800" dirty="0" smtClean="0">
                <a:latin typeface="Times New Roman" pitchFamily="18" charset="0"/>
                <a:cs typeface="Times New Roman" pitchFamily="18" charset="0"/>
              </a:rPr>
            </a:br>
            <a:r>
              <a:rPr lang="en-US" sz="1800" dirty="0" smtClean="0">
                <a:latin typeface="Times New Roman" pitchFamily="18" charset="0"/>
                <a:cs typeface="Times New Roman" pitchFamily="18" charset="0"/>
              </a:rPr>
              <a:t>Q = { q0, q1, q2 }</a:t>
            </a:r>
            <a:br>
              <a:rPr lang="en-US" sz="1800" dirty="0" smtClean="0">
                <a:latin typeface="Times New Roman" pitchFamily="18" charset="0"/>
                <a:cs typeface="Times New Roman" pitchFamily="18" charset="0"/>
              </a:rPr>
            </a:br>
            <a:r>
              <a:rPr lang="en-US" sz="1800" dirty="0" smtClean="0">
                <a:latin typeface="Times New Roman" pitchFamily="18" charset="0"/>
                <a:cs typeface="Times New Roman" pitchFamily="18" charset="0"/>
              </a:rPr>
              <a:t>∑ = ( a, b )</a:t>
            </a:r>
            <a:br>
              <a:rPr lang="en-US" sz="1800" dirty="0" smtClean="0">
                <a:latin typeface="Times New Roman" pitchFamily="18" charset="0"/>
                <a:cs typeface="Times New Roman" pitchFamily="18" charset="0"/>
              </a:rPr>
            </a:br>
            <a:r>
              <a:rPr lang="en-US" sz="1800" dirty="0" smtClean="0">
                <a:latin typeface="Times New Roman" pitchFamily="18" charset="0"/>
                <a:cs typeface="Times New Roman" pitchFamily="18" charset="0"/>
              </a:rPr>
              <a:t>F = { q2 }</a:t>
            </a:r>
            <a:br>
              <a:rPr lang="en-US" sz="1800" dirty="0" smtClean="0">
                <a:latin typeface="Times New Roman" pitchFamily="18" charset="0"/>
                <a:cs typeface="Times New Roman" pitchFamily="18" charset="0"/>
              </a:rPr>
            </a:br>
            <a:r>
              <a:rPr lang="en-US" sz="1800" dirty="0" smtClean="0">
                <a:latin typeface="Times New Roman" pitchFamily="18" charset="0"/>
                <a:cs typeface="Times New Roman" pitchFamily="18" charset="0"/>
              </a:rPr>
              <a:t>δ (Transition Function of NFA)</a:t>
            </a:r>
          </a:p>
          <a:p>
            <a:pPr marL="234950" indent="-234950">
              <a:buNone/>
            </a:pPr>
            <a:endParaRPr lang="en-US" sz="1800" b="1" dirty="0" smtClean="0">
              <a:latin typeface="Times New Roman" pitchFamily="18" charset="0"/>
              <a:cs typeface="Times New Roman" pitchFamily="18" charset="0"/>
            </a:endParaRPr>
          </a:p>
          <a:p>
            <a:pPr marL="234950" indent="-234950">
              <a:buNone/>
            </a:pPr>
            <a:r>
              <a:rPr lang="en-US" sz="1800" b="1" dirty="0" smtClean="0">
                <a:latin typeface="Times New Roman" pitchFamily="18" charset="0"/>
                <a:cs typeface="Times New Roman" pitchFamily="18" charset="0"/>
              </a:rPr>
              <a:t>                                                                                                                                                                                                  </a:t>
            </a:r>
            <a:endParaRPr lang="en-US" sz="1800" b="1" dirty="0">
              <a:latin typeface="Times New Roman" pitchFamily="18" charset="0"/>
              <a:cs typeface="Times New Roman" pitchFamily="18" charset="0"/>
            </a:endParaRPr>
          </a:p>
        </p:txBody>
      </p:sp>
      <p:pic>
        <p:nvPicPr>
          <p:cNvPr id="1026" name="Picture 2" descr="C:\Users\ncce\Desktop\nfatofdfa_Figure1.png"/>
          <p:cNvPicPr>
            <a:picLocks noChangeAspect="1" noChangeArrowheads="1"/>
          </p:cNvPicPr>
          <p:nvPr/>
        </p:nvPicPr>
        <p:blipFill>
          <a:blip r:embed="rId2"/>
          <a:srcRect/>
          <a:stretch>
            <a:fillRect/>
          </a:stretch>
        </p:blipFill>
        <p:spPr bwMode="auto">
          <a:xfrm>
            <a:off x="2247653" y="2847302"/>
            <a:ext cx="5507676" cy="1191106"/>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smtClean="0">
                <a:latin typeface="Times New Roman" pitchFamily="18" charset="0"/>
                <a:cs typeface="Times New Roman" pitchFamily="18" charset="0"/>
              </a:rPr>
              <a:t>Cont…</a:t>
            </a:r>
            <a:endParaRPr lang="en-US" dirty="0"/>
          </a:p>
        </p:txBody>
      </p:sp>
      <p:sp>
        <p:nvSpPr>
          <p:cNvPr id="5" name="Content Placeholder 4"/>
          <p:cNvSpPr>
            <a:spLocks noGrp="1"/>
          </p:cNvSpPr>
          <p:nvPr>
            <p:ph idx="1"/>
          </p:nvPr>
        </p:nvSpPr>
        <p:spPr>
          <a:xfrm>
            <a:off x="1024128" y="2286000"/>
            <a:ext cx="9662921" cy="4023360"/>
          </a:xfrm>
        </p:spPr>
        <p:txBody>
          <a:bodyPr>
            <a:normAutofit/>
          </a:bodyPr>
          <a:lstStyle/>
          <a:p>
            <a:endParaRPr lang="en-US" sz="2400" dirty="0" smtClean="0">
              <a:latin typeface="Times New Roman" pitchFamily="18" charset="0"/>
              <a:cs typeface="Times New Roman" pitchFamily="18" charset="0"/>
            </a:endParaRPr>
          </a:p>
          <a:p>
            <a:pPr>
              <a:buNone/>
            </a:pPr>
            <a:endParaRPr lang="en-US" sz="2400" dirty="0" smtClean="0">
              <a:latin typeface="Times New Roman" pitchFamily="18" charset="0"/>
              <a:cs typeface="Times New Roman" pitchFamily="18" charset="0"/>
            </a:endParaRPr>
          </a:p>
          <a:p>
            <a:pPr>
              <a:buNone/>
            </a:pPr>
            <a:endParaRPr lang="en-US" sz="2400" dirty="0" smtClean="0">
              <a:latin typeface="Times New Roman" pitchFamily="18" charset="0"/>
              <a:cs typeface="Times New Roman" pitchFamily="18" charset="0"/>
            </a:endParaRPr>
          </a:p>
          <a:p>
            <a:pPr>
              <a:buNone/>
            </a:pPr>
            <a:r>
              <a:rPr lang="en-US" sz="1800" dirty="0" smtClean="0">
                <a:latin typeface="Times New Roman" pitchFamily="18" charset="0"/>
                <a:cs typeface="Times New Roman" pitchFamily="18" charset="0"/>
              </a:rPr>
              <a:t>  Step 1: Q’ = ɸ</a:t>
            </a:r>
            <a:br>
              <a:rPr lang="en-US" sz="1800" dirty="0" smtClean="0">
                <a:latin typeface="Times New Roman" pitchFamily="18" charset="0"/>
                <a:cs typeface="Times New Roman" pitchFamily="18" charset="0"/>
              </a:rPr>
            </a:br>
            <a:r>
              <a:rPr lang="en-US" sz="1800" dirty="0" smtClean="0">
                <a:latin typeface="Times New Roman" pitchFamily="18" charset="0"/>
                <a:cs typeface="Times New Roman" pitchFamily="18" charset="0"/>
              </a:rPr>
              <a:t>Step 2: Q’ = {q0}</a:t>
            </a:r>
            <a:br>
              <a:rPr lang="en-US" sz="1800" dirty="0" smtClean="0">
                <a:latin typeface="Times New Roman" pitchFamily="18" charset="0"/>
                <a:cs typeface="Times New Roman" pitchFamily="18" charset="0"/>
              </a:rPr>
            </a:br>
            <a:r>
              <a:rPr lang="en-US" sz="1800" dirty="0" smtClean="0">
                <a:latin typeface="Times New Roman" pitchFamily="18" charset="0"/>
                <a:cs typeface="Times New Roman" pitchFamily="18" charset="0"/>
              </a:rPr>
              <a:t>Step 3: For each state in Q’, find the states for each input symbol . Currently, state in Q’ is q0, find moves from q0 on input symbol a and b using transition function of NFA and update the transition table of DFA.                                                                                                                                          Step 4: δ’ (Transition Function of DFA).</a:t>
            </a:r>
          </a:p>
          <a:p>
            <a:endParaRPr lang="en-US" dirty="0"/>
          </a:p>
        </p:txBody>
      </p:sp>
      <p:graphicFrame>
        <p:nvGraphicFramePr>
          <p:cNvPr id="6" name="Content Placeholder 3"/>
          <p:cNvGraphicFramePr>
            <a:graphicFrameLocks/>
          </p:cNvGraphicFramePr>
          <p:nvPr/>
        </p:nvGraphicFramePr>
        <p:xfrm>
          <a:off x="938213" y="2217738"/>
          <a:ext cx="9720261" cy="1483360"/>
        </p:xfrm>
        <a:graphic>
          <a:graphicData uri="http://schemas.openxmlformats.org/drawingml/2006/table">
            <a:tbl>
              <a:tblPr firstRow="1" bandRow="1">
                <a:tableStyleId>{5C22544A-7EE6-4342-B048-85BDC9FD1C3A}</a:tableStyleId>
              </a:tblPr>
              <a:tblGrid>
                <a:gridCol w="3240087"/>
                <a:gridCol w="3240087"/>
                <a:gridCol w="3240087"/>
              </a:tblGrid>
              <a:tr h="370840">
                <a:tc>
                  <a:txBody>
                    <a:bodyPr/>
                    <a:lstStyle/>
                    <a:p>
                      <a:pPr algn="ctr"/>
                      <a:r>
                        <a:rPr lang="en-US" dirty="0" smtClean="0"/>
                        <a:t>STATES</a:t>
                      </a:r>
                      <a:endParaRPr lang="en-US" dirty="0"/>
                    </a:p>
                  </a:txBody>
                  <a:tcPr/>
                </a:tc>
                <a:tc>
                  <a:txBody>
                    <a:bodyPr/>
                    <a:lstStyle/>
                    <a:p>
                      <a:pPr algn="ctr"/>
                      <a:r>
                        <a:rPr lang="en-US" dirty="0" smtClean="0"/>
                        <a:t>a</a:t>
                      </a:r>
                      <a:endParaRPr lang="en-US" dirty="0"/>
                    </a:p>
                  </a:txBody>
                  <a:tcPr/>
                </a:tc>
                <a:tc>
                  <a:txBody>
                    <a:bodyPr/>
                    <a:lstStyle/>
                    <a:p>
                      <a:pPr algn="ctr"/>
                      <a:r>
                        <a:rPr lang="en-US" sz="1800" b="0" i="0" kern="1200" dirty="0" smtClean="0">
                          <a:solidFill>
                            <a:schemeClr val="lt1"/>
                          </a:solidFill>
                          <a:latin typeface="+mn-lt"/>
                          <a:ea typeface="+mn-ea"/>
                          <a:cs typeface="+mn-cs"/>
                        </a:rPr>
                        <a:t> b</a:t>
                      </a:r>
                      <a:endParaRPr lang="en-US" dirty="0"/>
                    </a:p>
                  </a:txBody>
                  <a:tcPr/>
                </a:tc>
              </a:tr>
              <a:tr h="370840">
                <a:tc>
                  <a:txBody>
                    <a:bodyPr/>
                    <a:lstStyle/>
                    <a:p>
                      <a:pPr algn="ctr"/>
                      <a:r>
                        <a:rPr lang="en-US" dirty="0" smtClean="0"/>
                        <a:t>-&gt;           q0</a:t>
                      </a:r>
                      <a:endParaRPr lang="en-US" dirty="0"/>
                    </a:p>
                  </a:txBody>
                  <a:tcPr/>
                </a:tc>
                <a:tc>
                  <a:txBody>
                    <a:bodyPr/>
                    <a:lstStyle/>
                    <a:p>
                      <a:pPr algn="ctr"/>
                      <a:r>
                        <a:rPr lang="en-US" dirty="0" smtClean="0"/>
                        <a:t> q0,q1</a:t>
                      </a:r>
                      <a:endParaRPr lang="en-US" dirty="0"/>
                    </a:p>
                  </a:txBody>
                  <a:tcPr/>
                </a:tc>
                <a:tc>
                  <a:txBody>
                    <a:bodyPr/>
                    <a:lstStyle/>
                    <a:p>
                      <a:pPr algn="ctr"/>
                      <a:r>
                        <a:rPr lang="en-US" baseline="0" dirty="0" smtClean="0"/>
                        <a:t>  q</a:t>
                      </a:r>
                      <a:r>
                        <a:rPr lang="en-US" dirty="0" smtClean="0"/>
                        <a:t>0</a:t>
                      </a:r>
                      <a:endParaRPr lang="en-US" dirty="0"/>
                    </a:p>
                  </a:txBody>
                  <a:tcPr/>
                </a:tc>
              </a:tr>
              <a:tr h="370840">
                <a:tc>
                  <a:txBody>
                    <a:bodyPr/>
                    <a:lstStyle/>
                    <a:p>
                      <a:pPr algn="ctr"/>
                      <a:r>
                        <a:rPr lang="en-US" dirty="0" smtClean="0"/>
                        <a:t>            q1</a:t>
                      </a:r>
                      <a:endParaRPr lang="en-US" dirty="0"/>
                    </a:p>
                  </a:txBody>
                  <a:tcPr/>
                </a:tc>
                <a:tc>
                  <a:txBody>
                    <a:bodyPr/>
                    <a:lstStyle/>
                    <a:p>
                      <a:pPr algn="ctr"/>
                      <a:endParaRPr lang="en-US" dirty="0"/>
                    </a:p>
                  </a:txBody>
                  <a:tcPr/>
                </a:tc>
                <a:tc>
                  <a:txBody>
                    <a:bodyPr/>
                    <a:lstStyle/>
                    <a:p>
                      <a:pPr algn="ctr"/>
                      <a:r>
                        <a:rPr lang="en-US" dirty="0" smtClean="0"/>
                        <a:t>   q2</a:t>
                      </a:r>
                      <a:endParaRPr lang="en-US" dirty="0"/>
                    </a:p>
                  </a:txBody>
                  <a:tcPr/>
                </a:tc>
              </a:tr>
              <a:tr h="370840">
                <a:tc>
                  <a:txBody>
                    <a:bodyPr/>
                    <a:lstStyle/>
                    <a:p>
                      <a:pPr algn="ctr"/>
                      <a:r>
                        <a:rPr lang="en-US" dirty="0" smtClean="0"/>
                        <a:t>           q2</a:t>
                      </a:r>
                      <a:endParaRPr lang="en-US" dirty="0"/>
                    </a:p>
                  </a:txBody>
                  <a:tcPr/>
                </a:tc>
                <a:tc>
                  <a:txBody>
                    <a:bodyPr/>
                    <a:lstStyle/>
                    <a:p>
                      <a:pPr algn="ctr"/>
                      <a:endParaRPr lang="en-US"/>
                    </a:p>
                  </a:txBody>
                  <a:tcPr/>
                </a:tc>
                <a:tc>
                  <a:txBody>
                    <a:bodyPr/>
                    <a:lstStyle/>
                    <a:p>
                      <a:pPr algn="ctr"/>
                      <a:endParaRPr lang="en-US" dirty="0"/>
                    </a:p>
                  </a:txBody>
                  <a:tcPr/>
                </a:tc>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smtClean="0">
                <a:latin typeface="Times New Roman" pitchFamily="18" charset="0"/>
                <a:cs typeface="Times New Roman" pitchFamily="18" charset="0"/>
              </a:rPr>
              <a:t>Cont…</a:t>
            </a:r>
            <a:endParaRPr lang="en-US" dirty="0"/>
          </a:p>
        </p:txBody>
      </p:sp>
      <p:sp>
        <p:nvSpPr>
          <p:cNvPr id="5" name="Content Placeholder 4"/>
          <p:cNvSpPr>
            <a:spLocks noGrp="1"/>
          </p:cNvSpPr>
          <p:nvPr>
            <p:ph idx="1"/>
          </p:nvPr>
        </p:nvSpPr>
        <p:spPr>
          <a:xfrm>
            <a:off x="1024128" y="2286000"/>
            <a:ext cx="9662921" cy="4023360"/>
          </a:xfrm>
        </p:spPr>
        <p:txBody>
          <a:bodyPr>
            <a:normAutofit lnSpcReduction="10000"/>
          </a:bodyPr>
          <a:lstStyle/>
          <a:p>
            <a:endParaRPr lang="en-US" sz="2400" dirty="0" smtClean="0">
              <a:latin typeface="Times New Roman" pitchFamily="18" charset="0"/>
              <a:cs typeface="Times New Roman" pitchFamily="18" charset="0"/>
            </a:endParaRPr>
          </a:p>
          <a:p>
            <a:pPr>
              <a:buNone/>
            </a:pPr>
            <a:endParaRPr lang="en-US" sz="2400" dirty="0" smtClean="0">
              <a:latin typeface="Times New Roman" pitchFamily="18" charset="0"/>
              <a:cs typeface="Times New Roman" pitchFamily="18" charset="0"/>
            </a:endParaRPr>
          </a:p>
          <a:p>
            <a:pPr>
              <a:buNone/>
            </a:pPr>
            <a:endParaRPr lang="en-US" sz="2400" dirty="0" smtClean="0">
              <a:latin typeface="Times New Roman" pitchFamily="18" charset="0"/>
              <a:cs typeface="Times New Roman" pitchFamily="18" charset="0"/>
            </a:endParaRPr>
          </a:p>
          <a:p>
            <a:pPr fontAlgn="base"/>
            <a:r>
              <a:rPr lang="en-US" sz="1900" dirty="0" smtClean="0">
                <a:latin typeface="Times New Roman" pitchFamily="18" charset="0"/>
                <a:cs typeface="Times New Roman" pitchFamily="18" charset="0"/>
              </a:rPr>
              <a:t>Now { q0, q1 } will be considered as a single state. As its entry is not in Q’, add it to Q’.</a:t>
            </a:r>
            <a:br>
              <a:rPr lang="en-US" sz="1900" dirty="0" smtClean="0">
                <a:latin typeface="Times New Roman" pitchFamily="18" charset="0"/>
                <a:cs typeface="Times New Roman" pitchFamily="18" charset="0"/>
              </a:rPr>
            </a:br>
            <a:r>
              <a:rPr lang="en-US" sz="1900" dirty="0" smtClean="0">
                <a:latin typeface="Times New Roman" pitchFamily="18" charset="0"/>
                <a:cs typeface="Times New Roman" pitchFamily="18" charset="0"/>
              </a:rPr>
              <a:t>So Q’ = { q0, { q0, q1 } }</a:t>
            </a:r>
          </a:p>
          <a:p>
            <a:pPr fontAlgn="base"/>
            <a:r>
              <a:rPr lang="en-US" sz="1900" dirty="0" smtClean="0">
                <a:latin typeface="Times New Roman" pitchFamily="18" charset="0"/>
                <a:cs typeface="Times New Roman" pitchFamily="18" charset="0"/>
              </a:rPr>
              <a:t>Now, moves from state { q0, q1 } on different input symbols are not present in transition table of DFA, we will calculate it like:</a:t>
            </a:r>
            <a:br>
              <a:rPr lang="en-US" sz="1900" dirty="0" smtClean="0">
                <a:latin typeface="Times New Roman" pitchFamily="18" charset="0"/>
                <a:cs typeface="Times New Roman" pitchFamily="18" charset="0"/>
              </a:rPr>
            </a:br>
            <a:r>
              <a:rPr lang="el-GR" sz="1900" dirty="0" smtClean="0">
                <a:latin typeface="Times New Roman" pitchFamily="18" charset="0"/>
                <a:cs typeface="Times New Roman" pitchFamily="18" charset="0"/>
              </a:rPr>
              <a:t>δ’ ( { </a:t>
            </a:r>
            <a:r>
              <a:rPr lang="en-US" sz="1900" dirty="0" smtClean="0">
                <a:latin typeface="Times New Roman" pitchFamily="18" charset="0"/>
                <a:cs typeface="Times New Roman" pitchFamily="18" charset="0"/>
              </a:rPr>
              <a:t>q0, q1 }, a ) = </a:t>
            </a:r>
            <a:r>
              <a:rPr lang="el-GR" sz="1900" dirty="0" smtClean="0">
                <a:latin typeface="Times New Roman" pitchFamily="18" charset="0"/>
                <a:cs typeface="Times New Roman" pitchFamily="18" charset="0"/>
              </a:rPr>
              <a:t>δ ( </a:t>
            </a:r>
            <a:r>
              <a:rPr lang="en-US" sz="1900" dirty="0" smtClean="0">
                <a:latin typeface="Times New Roman" pitchFamily="18" charset="0"/>
                <a:cs typeface="Times New Roman" pitchFamily="18" charset="0"/>
              </a:rPr>
              <a:t>q0, a ) ∪ </a:t>
            </a:r>
            <a:r>
              <a:rPr lang="el-GR" sz="1900" dirty="0" smtClean="0">
                <a:latin typeface="Times New Roman" pitchFamily="18" charset="0"/>
                <a:cs typeface="Times New Roman" pitchFamily="18" charset="0"/>
              </a:rPr>
              <a:t>δ ( </a:t>
            </a:r>
            <a:r>
              <a:rPr lang="en-US" sz="1900" dirty="0" smtClean="0">
                <a:latin typeface="Times New Roman" pitchFamily="18" charset="0"/>
                <a:cs typeface="Times New Roman" pitchFamily="18" charset="0"/>
              </a:rPr>
              <a:t>q1, a ) = { q0, q1 }</a:t>
            </a:r>
            <a:br>
              <a:rPr lang="en-US" sz="1900" dirty="0" smtClean="0">
                <a:latin typeface="Times New Roman" pitchFamily="18" charset="0"/>
                <a:cs typeface="Times New Roman" pitchFamily="18" charset="0"/>
              </a:rPr>
            </a:br>
            <a:r>
              <a:rPr lang="el-GR" sz="1900" dirty="0" smtClean="0">
                <a:latin typeface="Times New Roman" pitchFamily="18" charset="0"/>
                <a:cs typeface="Times New Roman" pitchFamily="18" charset="0"/>
              </a:rPr>
              <a:t>δ’ ( { </a:t>
            </a:r>
            <a:r>
              <a:rPr lang="en-US" sz="1900" dirty="0" smtClean="0">
                <a:latin typeface="Times New Roman" pitchFamily="18" charset="0"/>
                <a:cs typeface="Times New Roman" pitchFamily="18" charset="0"/>
              </a:rPr>
              <a:t>q0, q1 }, b ) = </a:t>
            </a:r>
            <a:r>
              <a:rPr lang="el-GR" sz="1900" dirty="0" smtClean="0">
                <a:latin typeface="Times New Roman" pitchFamily="18" charset="0"/>
                <a:cs typeface="Times New Roman" pitchFamily="18" charset="0"/>
              </a:rPr>
              <a:t>δ ( </a:t>
            </a:r>
            <a:r>
              <a:rPr lang="en-US" sz="1900" dirty="0" smtClean="0">
                <a:latin typeface="Times New Roman" pitchFamily="18" charset="0"/>
                <a:cs typeface="Times New Roman" pitchFamily="18" charset="0"/>
              </a:rPr>
              <a:t>q0, b ) ∪ </a:t>
            </a:r>
            <a:r>
              <a:rPr lang="el-GR" sz="1900" dirty="0" smtClean="0">
                <a:latin typeface="Times New Roman" pitchFamily="18" charset="0"/>
                <a:cs typeface="Times New Roman" pitchFamily="18" charset="0"/>
              </a:rPr>
              <a:t>δ ( </a:t>
            </a:r>
            <a:r>
              <a:rPr lang="en-US" sz="1900" dirty="0" smtClean="0">
                <a:latin typeface="Times New Roman" pitchFamily="18" charset="0"/>
                <a:cs typeface="Times New Roman" pitchFamily="18" charset="0"/>
              </a:rPr>
              <a:t>q1, b ) = { q0, q2 }</a:t>
            </a:r>
            <a:br>
              <a:rPr lang="en-US" sz="1900" dirty="0" smtClean="0">
                <a:latin typeface="Times New Roman" pitchFamily="18" charset="0"/>
                <a:cs typeface="Times New Roman" pitchFamily="18" charset="0"/>
              </a:rPr>
            </a:br>
            <a:r>
              <a:rPr lang="en-US" sz="1900" dirty="0" smtClean="0">
                <a:latin typeface="Times New Roman" pitchFamily="18" charset="0"/>
                <a:cs typeface="Times New Roman" pitchFamily="18" charset="0"/>
              </a:rPr>
              <a:t>Now we will update the transition table of DFA.</a:t>
            </a:r>
          </a:p>
          <a:p>
            <a:pPr fontAlgn="base"/>
            <a:r>
              <a:rPr lang="el-GR" sz="1900" dirty="0" smtClean="0">
                <a:latin typeface="Times New Roman" pitchFamily="18" charset="0"/>
                <a:cs typeface="Times New Roman" pitchFamily="18" charset="0"/>
              </a:rPr>
              <a:t>δ’ (</a:t>
            </a:r>
            <a:r>
              <a:rPr lang="en-US" sz="1900" dirty="0" smtClean="0">
                <a:latin typeface="Times New Roman" pitchFamily="18" charset="0"/>
                <a:cs typeface="Times New Roman" pitchFamily="18" charset="0"/>
              </a:rPr>
              <a:t>Transition Function of DFA)</a:t>
            </a:r>
          </a:p>
          <a:p>
            <a:endParaRPr lang="en-US" dirty="0"/>
          </a:p>
        </p:txBody>
      </p:sp>
      <p:graphicFrame>
        <p:nvGraphicFramePr>
          <p:cNvPr id="6" name="Content Placeholder 3"/>
          <p:cNvGraphicFramePr>
            <a:graphicFrameLocks/>
          </p:cNvGraphicFramePr>
          <p:nvPr/>
        </p:nvGraphicFramePr>
        <p:xfrm>
          <a:off x="938213" y="2217738"/>
          <a:ext cx="9720261" cy="741680"/>
        </p:xfrm>
        <a:graphic>
          <a:graphicData uri="http://schemas.openxmlformats.org/drawingml/2006/table">
            <a:tbl>
              <a:tblPr firstRow="1" bandRow="1">
                <a:tableStyleId>{5C22544A-7EE6-4342-B048-85BDC9FD1C3A}</a:tableStyleId>
              </a:tblPr>
              <a:tblGrid>
                <a:gridCol w="3240087"/>
                <a:gridCol w="3240087"/>
                <a:gridCol w="3240087"/>
              </a:tblGrid>
              <a:tr h="370840">
                <a:tc>
                  <a:txBody>
                    <a:bodyPr/>
                    <a:lstStyle/>
                    <a:p>
                      <a:pPr algn="ctr"/>
                      <a:r>
                        <a:rPr lang="en-US" dirty="0" smtClean="0"/>
                        <a:t>STATES</a:t>
                      </a:r>
                      <a:endParaRPr lang="en-US" dirty="0"/>
                    </a:p>
                  </a:txBody>
                  <a:tcPr/>
                </a:tc>
                <a:tc>
                  <a:txBody>
                    <a:bodyPr/>
                    <a:lstStyle/>
                    <a:p>
                      <a:pPr algn="ctr"/>
                      <a:r>
                        <a:rPr lang="en-US" dirty="0" smtClean="0"/>
                        <a:t>a</a:t>
                      </a:r>
                      <a:endParaRPr lang="en-US" dirty="0"/>
                    </a:p>
                  </a:txBody>
                  <a:tcPr/>
                </a:tc>
                <a:tc>
                  <a:txBody>
                    <a:bodyPr/>
                    <a:lstStyle/>
                    <a:p>
                      <a:pPr algn="ctr"/>
                      <a:r>
                        <a:rPr lang="en-US" sz="1800" b="0" i="0" kern="1200" dirty="0" smtClean="0">
                          <a:solidFill>
                            <a:schemeClr val="lt1"/>
                          </a:solidFill>
                          <a:latin typeface="+mn-lt"/>
                          <a:ea typeface="+mn-ea"/>
                          <a:cs typeface="+mn-cs"/>
                        </a:rPr>
                        <a:t> b</a:t>
                      </a:r>
                      <a:endParaRPr lang="en-US" dirty="0"/>
                    </a:p>
                  </a:txBody>
                  <a:tcPr/>
                </a:tc>
              </a:tr>
              <a:tr h="370840">
                <a:tc>
                  <a:txBody>
                    <a:bodyPr/>
                    <a:lstStyle/>
                    <a:p>
                      <a:pPr algn="ctr"/>
                      <a:r>
                        <a:rPr lang="en-US" dirty="0" smtClean="0"/>
                        <a:t>           q0</a:t>
                      </a:r>
                      <a:endParaRPr lang="en-US" dirty="0"/>
                    </a:p>
                  </a:txBody>
                  <a:tcPr/>
                </a:tc>
                <a:tc>
                  <a:txBody>
                    <a:bodyPr/>
                    <a:lstStyle/>
                    <a:p>
                      <a:pPr algn="ctr"/>
                      <a:r>
                        <a:rPr lang="en-US" dirty="0" smtClean="0"/>
                        <a:t>{ q0,q1}</a:t>
                      </a:r>
                      <a:endParaRPr lang="en-US" dirty="0"/>
                    </a:p>
                  </a:txBody>
                  <a:tcPr/>
                </a:tc>
                <a:tc>
                  <a:txBody>
                    <a:bodyPr/>
                    <a:lstStyle/>
                    <a:p>
                      <a:pPr algn="ctr"/>
                      <a:r>
                        <a:rPr lang="en-US" baseline="0" dirty="0" smtClean="0"/>
                        <a:t>  q</a:t>
                      </a:r>
                      <a:r>
                        <a:rPr lang="en-US" dirty="0" smtClean="0"/>
                        <a:t>0</a:t>
                      </a:r>
                      <a:endParaRPr lang="en-US" dirty="0"/>
                    </a:p>
                  </a:txBody>
                  <a:tcPr/>
                </a:tc>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smtClean="0">
                <a:latin typeface="Times New Roman" pitchFamily="18" charset="0"/>
                <a:cs typeface="Times New Roman" pitchFamily="18" charset="0"/>
              </a:rPr>
              <a:t>Cont…</a:t>
            </a:r>
            <a:endParaRPr lang="en-US" dirty="0"/>
          </a:p>
        </p:txBody>
      </p:sp>
      <p:sp>
        <p:nvSpPr>
          <p:cNvPr id="5" name="Content Placeholder 4"/>
          <p:cNvSpPr>
            <a:spLocks noGrp="1"/>
          </p:cNvSpPr>
          <p:nvPr>
            <p:ph idx="1"/>
          </p:nvPr>
        </p:nvSpPr>
        <p:spPr>
          <a:xfrm>
            <a:off x="1024128" y="2286000"/>
            <a:ext cx="9662921" cy="4023360"/>
          </a:xfrm>
        </p:spPr>
        <p:txBody>
          <a:bodyPr>
            <a:normAutofit/>
          </a:bodyPr>
          <a:lstStyle/>
          <a:p>
            <a:endParaRPr lang="en-US" sz="2400" dirty="0" smtClean="0">
              <a:latin typeface="Times New Roman" pitchFamily="18" charset="0"/>
              <a:cs typeface="Times New Roman" pitchFamily="18" charset="0"/>
            </a:endParaRPr>
          </a:p>
          <a:p>
            <a:pPr>
              <a:buNone/>
            </a:pPr>
            <a:endParaRPr lang="en-US" sz="2400" dirty="0" smtClean="0">
              <a:latin typeface="Times New Roman" pitchFamily="18" charset="0"/>
              <a:cs typeface="Times New Roman" pitchFamily="18" charset="0"/>
            </a:endParaRPr>
          </a:p>
          <a:p>
            <a:pPr>
              <a:buNone/>
            </a:pPr>
            <a:endParaRPr lang="en-US" sz="2400" dirty="0" smtClean="0">
              <a:latin typeface="Times New Roman" pitchFamily="18" charset="0"/>
              <a:cs typeface="Times New Roman" pitchFamily="18" charset="0"/>
            </a:endParaRPr>
          </a:p>
          <a:p>
            <a:pPr fontAlgn="base"/>
            <a:r>
              <a:rPr lang="en-US" sz="1800" dirty="0" smtClean="0">
                <a:latin typeface="Times New Roman" pitchFamily="18" charset="0"/>
                <a:cs typeface="Times New Roman" pitchFamily="18" charset="0"/>
              </a:rPr>
              <a:t>Now { q0, q2 } will be considered as a single state. As its entry is not in Q’, add it to Q’.</a:t>
            </a:r>
            <a:br>
              <a:rPr lang="en-US" sz="1800" dirty="0" smtClean="0">
                <a:latin typeface="Times New Roman" pitchFamily="18" charset="0"/>
                <a:cs typeface="Times New Roman" pitchFamily="18" charset="0"/>
              </a:rPr>
            </a:br>
            <a:r>
              <a:rPr lang="en-US" sz="1800" dirty="0" smtClean="0">
                <a:latin typeface="Times New Roman" pitchFamily="18" charset="0"/>
                <a:cs typeface="Times New Roman" pitchFamily="18" charset="0"/>
              </a:rPr>
              <a:t>So Q’ = { q0, { q0, q1 }, { q0, q2 } }</a:t>
            </a:r>
          </a:p>
          <a:p>
            <a:pPr fontAlgn="base"/>
            <a:r>
              <a:rPr lang="en-US" sz="1800" dirty="0" smtClean="0">
                <a:latin typeface="Times New Roman" pitchFamily="18" charset="0"/>
                <a:cs typeface="Times New Roman" pitchFamily="18" charset="0"/>
              </a:rPr>
              <a:t>Now, moves from state {q0, q2} on different input symbols are not present in transition table of DFA, we will calculate it like:</a:t>
            </a:r>
            <a:br>
              <a:rPr lang="en-US" sz="1800" dirty="0" smtClean="0">
                <a:latin typeface="Times New Roman" pitchFamily="18" charset="0"/>
                <a:cs typeface="Times New Roman" pitchFamily="18" charset="0"/>
              </a:rPr>
            </a:br>
            <a:r>
              <a:rPr lang="el-GR" sz="1800" dirty="0" smtClean="0">
                <a:latin typeface="Times New Roman" pitchFamily="18" charset="0"/>
                <a:cs typeface="Times New Roman" pitchFamily="18" charset="0"/>
              </a:rPr>
              <a:t>δ’ ( { </a:t>
            </a:r>
            <a:r>
              <a:rPr lang="en-US" sz="1800" dirty="0" smtClean="0">
                <a:latin typeface="Times New Roman" pitchFamily="18" charset="0"/>
                <a:cs typeface="Times New Roman" pitchFamily="18" charset="0"/>
              </a:rPr>
              <a:t>q0, q2 }, a ) = </a:t>
            </a:r>
            <a:r>
              <a:rPr lang="el-GR" sz="1800" dirty="0" smtClean="0">
                <a:latin typeface="Times New Roman" pitchFamily="18" charset="0"/>
                <a:cs typeface="Times New Roman" pitchFamily="18" charset="0"/>
              </a:rPr>
              <a:t>δ ( </a:t>
            </a:r>
            <a:r>
              <a:rPr lang="en-US" sz="1800" dirty="0" smtClean="0">
                <a:latin typeface="Times New Roman" pitchFamily="18" charset="0"/>
                <a:cs typeface="Times New Roman" pitchFamily="18" charset="0"/>
              </a:rPr>
              <a:t>q0, a ) ∪ </a:t>
            </a:r>
            <a:r>
              <a:rPr lang="el-GR" sz="1800" dirty="0" smtClean="0">
                <a:latin typeface="Times New Roman" pitchFamily="18" charset="0"/>
                <a:cs typeface="Times New Roman" pitchFamily="18" charset="0"/>
              </a:rPr>
              <a:t>δ ( </a:t>
            </a:r>
            <a:r>
              <a:rPr lang="en-US" sz="1800" dirty="0" smtClean="0">
                <a:latin typeface="Times New Roman" pitchFamily="18" charset="0"/>
                <a:cs typeface="Times New Roman" pitchFamily="18" charset="0"/>
              </a:rPr>
              <a:t>q2, a ) = { q0, q1 }</a:t>
            </a:r>
            <a:br>
              <a:rPr lang="en-US" sz="1800" dirty="0" smtClean="0">
                <a:latin typeface="Times New Roman" pitchFamily="18" charset="0"/>
                <a:cs typeface="Times New Roman" pitchFamily="18" charset="0"/>
              </a:rPr>
            </a:br>
            <a:r>
              <a:rPr lang="el-GR" sz="1800" dirty="0" smtClean="0">
                <a:latin typeface="Times New Roman" pitchFamily="18" charset="0"/>
                <a:cs typeface="Times New Roman" pitchFamily="18" charset="0"/>
              </a:rPr>
              <a:t>δ’ ( { </a:t>
            </a:r>
            <a:r>
              <a:rPr lang="en-US" sz="1800" dirty="0" smtClean="0">
                <a:latin typeface="Times New Roman" pitchFamily="18" charset="0"/>
                <a:cs typeface="Times New Roman" pitchFamily="18" charset="0"/>
              </a:rPr>
              <a:t>q0, q2 }, b ) = </a:t>
            </a:r>
            <a:r>
              <a:rPr lang="el-GR" sz="1800" dirty="0" smtClean="0">
                <a:latin typeface="Times New Roman" pitchFamily="18" charset="0"/>
                <a:cs typeface="Times New Roman" pitchFamily="18" charset="0"/>
              </a:rPr>
              <a:t>δ ( </a:t>
            </a:r>
            <a:r>
              <a:rPr lang="en-US" sz="1800" dirty="0" smtClean="0">
                <a:latin typeface="Times New Roman" pitchFamily="18" charset="0"/>
                <a:cs typeface="Times New Roman" pitchFamily="18" charset="0"/>
              </a:rPr>
              <a:t>q0, b ) ∪ </a:t>
            </a:r>
            <a:r>
              <a:rPr lang="el-GR" sz="1800" dirty="0" smtClean="0">
                <a:latin typeface="Times New Roman" pitchFamily="18" charset="0"/>
                <a:cs typeface="Times New Roman" pitchFamily="18" charset="0"/>
              </a:rPr>
              <a:t>δ ( </a:t>
            </a:r>
            <a:r>
              <a:rPr lang="en-US" sz="1800" dirty="0" smtClean="0">
                <a:latin typeface="Times New Roman" pitchFamily="18" charset="0"/>
                <a:cs typeface="Times New Roman" pitchFamily="18" charset="0"/>
              </a:rPr>
              <a:t>q2, b ) = { q0 }</a:t>
            </a:r>
            <a:br>
              <a:rPr lang="en-US" sz="1800" dirty="0" smtClean="0">
                <a:latin typeface="Times New Roman" pitchFamily="18" charset="0"/>
                <a:cs typeface="Times New Roman" pitchFamily="18" charset="0"/>
              </a:rPr>
            </a:br>
            <a:r>
              <a:rPr lang="en-US" sz="1800" dirty="0" smtClean="0">
                <a:latin typeface="Times New Roman" pitchFamily="18" charset="0"/>
                <a:cs typeface="Times New Roman" pitchFamily="18" charset="0"/>
              </a:rPr>
              <a:t>Now we will update the transition table of DFA.</a:t>
            </a:r>
          </a:p>
          <a:p>
            <a:pPr fontAlgn="base"/>
            <a:r>
              <a:rPr lang="el-GR" sz="1800" dirty="0" smtClean="0">
                <a:latin typeface="Times New Roman" pitchFamily="18" charset="0"/>
                <a:cs typeface="Times New Roman" pitchFamily="18" charset="0"/>
              </a:rPr>
              <a:t>δ’ (</a:t>
            </a:r>
            <a:r>
              <a:rPr lang="en-US" sz="1800" dirty="0" smtClean="0">
                <a:latin typeface="Times New Roman" pitchFamily="18" charset="0"/>
                <a:cs typeface="Times New Roman" pitchFamily="18" charset="0"/>
              </a:rPr>
              <a:t>Transition Function of DFA)</a:t>
            </a:r>
          </a:p>
          <a:p>
            <a:pPr fontAlgn="base"/>
            <a:endParaRPr lang="en-US" sz="1900" dirty="0" smtClean="0">
              <a:latin typeface="Times New Roman" pitchFamily="18" charset="0"/>
              <a:cs typeface="Times New Roman" pitchFamily="18" charset="0"/>
            </a:endParaRPr>
          </a:p>
          <a:p>
            <a:endParaRPr lang="en-US" dirty="0"/>
          </a:p>
        </p:txBody>
      </p:sp>
      <p:graphicFrame>
        <p:nvGraphicFramePr>
          <p:cNvPr id="6" name="Content Placeholder 3"/>
          <p:cNvGraphicFramePr>
            <a:graphicFrameLocks/>
          </p:cNvGraphicFramePr>
          <p:nvPr/>
        </p:nvGraphicFramePr>
        <p:xfrm>
          <a:off x="938213" y="2217738"/>
          <a:ext cx="9720261" cy="1112520"/>
        </p:xfrm>
        <a:graphic>
          <a:graphicData uri="http://schemas.openxmlformats.org/drawingml/2006/table">
            <a:tbl>
              <a:tblPr firstRow="1" bandRow="1">
                <a:tableStyleId>{5C22544A-7EE6-4342-B048-85BDC9FD1C3A}</a:tableStyleId>
              </a:tblPr>
              <a:tblGrid>
                <a:gridCol w="3240087"/>
                <a:gridCol w="3240087"/>
                <a:gridCol w="3240087"/>
              </a:tblGrid>
              <a:tr h="370840">
                <a:tc>
                  <a:txBody>
                    <a:bodyPr/>
                    <a:lstStyle/>
                    <a:p>
                      <a:pPr algn="ctr"/>
                      <a:r>
                        <a:rPr lang="en-US" dirty="0" smtClean="0"/>
                        <a:t>STATES</a:t>
                      </a:r>
                      <a:endParaRPr lang="en-US" dirty="0"/>
                    </a:p>
                  </a:txBody>
                  <a:tcPr/>
                </a:tc>
                <a:tc>
                  <a:txBody>
                    <a:bodyPr/>
                    <a:lstStyle/>
                    <a:p>
                      <a:pPr algn="ctr"/>
                      <a:r>
                        <a:rPr lang="en-US" dirty="0" smtClean="0"/>
                        <a:t>a</a:t>
                      </a:r>
                      <a:endParaRPr lang="en-US" dirty="0"/>
                    </a:p>
                  </a:txBody>
                  <a:tcPr/>
                </a:tc>
                <a:tc>
                  <a:txBody>
                    <a:bodyPr/>
                    <a:lstStyle/>
                    <a:p>
                      <a:pPr algn="ctr"/>
                      <a:r>
                        <a:rPr lang="en-US" sz="1800" b="0" i="0" kern="1200" dirty="0" smtClean="0">
                          <a:solidFill>
                            <a:schemeClr val="lt1"/>
                          </a:solidFill>
                          <a:latin typeface="+mn-lt"/>
                          <a:ea typeface="+mn-ea"/>
                          <a:cs typeface="+mn-cs"/>
                        </a:rPr>
                        <a:t> b</a:t>
                      </a:r>
                      <a:endParaRPr lang="en-US" dirty="0"/>
                    </a:p>
                  </a:txBody>
                  <a:tcPr/>
                </a:tc>
              </a:tr>
              <a:tr h="370840">
                <a:tc>
                  <a:txBody>
                    <a:bodyPr/>
                    <a:lstStyle/>
                    <a:p>
                      <a:pPr algn="ctr"/>
                      <a:r>
                        <a:rPr lang="en-US" dirty="0" smtClean="0"/>
                        <a:t>           q0</a:t>
                      </a:r>
                      <a:endParaRPr lang="en-US" dirty="0"/>
                    </a:p>
                  </a:txBody>
                  <a:tcPr/>
                </a:tc>
                <a:tc>
                  <a:txBody>
                    <a:bodyPr/>
                    <a:lstStyle/>
                    <a:p>
                      <a:pPr algn="ctr"/>
                      <a:r>
                        <a:rPr lang="en-US" dirty="0" smtClean="0"/>
                        <a:t>{ q0,q1}</a:t>
                      </a:r>
                      <a:endParaRPr lang="en-US" dirty="0"/>
                    </a:p>
                  </a:txBody>
                  <a:tcPr/>
                </a:tc>
                <a:tc>
                  <a:txBody>
                    <a:bodyPr/>
                    <a:lstStyle/>
                    <a:p>
                      <a:pPr algn="ctr"/>
                      <a:r>
                        <a:rPr lang="en-US" baseline="0" dirty="0" smtClean="0"/>
                        <a:t>  q</a:t>
                      </a:r>
                      <a:r>
                        <a:rPr lang="en-US" dirty="0" smtClean="0"/>
                        <a:t>0</a:t>
                      </a:r>
                      <a:endParaRPr lang="en-US" dirty="0"/>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 q0,q1}</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 q0,q1}</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 q0,q2}</a:t>
                      </a:r>
                    </a:p>
                  </a:txBody>
                  <a:tcPr/>
                </a:tc>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smtClean="0">
                <a:latin typeface="Times New Roman" pitchFamily="18" charset="0"/>
                <a:cs typeface="Times New Roman" pitchFamily="18" charset="0"/>
              </a:rPr>
              <a:t>Cont…</a:t>
            </a:r>
            <a:endParaRPr lang="en-US" dirty="0"/>
          </a:p>
        </p:txBody>
      </p:sp>
      <p:sp>
        <p:nvSpPr>
          <p:cNvPr id="5" name="Content Placeholder 4"/>
          <p:cNvSpPr>
            <a:spLocks noGrp="1"/>
          </p:cNvSpPr>
          <p:nvPr>
            <p:ph idx="1"/>
          </p:nvPr>
        </p:nvSpPr>
        <p:spPr>
          <a:xfrm>
            <a:off x="1024128" y="2286000"/>
            <a:ext cx="9662921" cy="4023360"/>
          </a:xfrm>
        </p:spPr>
        <p:txBody>
          <a:bodyPr>
            <a:normAutofit/>
          </a:bodyPr>
          <a:lstStyle/>
          <a:p>
            <a:endParaRPr lang="en-US" sz="2400" dirty="0" smtClean="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pPr fontAlgn="base"/>
            <a:r>
              <a:rPr lang="en-US" sz="1800" dirty="0" smtClean="0">
                <a:latin typeface="Times New Roman" pitchFamily="18" charset="0"/>
                <a:cs typeface="Times New Roman" pitchFamily="18" charset="0"/>
              </a:rPr>
              <a:t>As there is no new state generated, we are done with the conversion. Final state of DFA will be state which has q2 as its component i.e., { q0, q2 }</a:t>
            </a:r>
          </a:p>
          <a:p>
            <a:pPr fontAlgn="base"/>
            <a:r>
              <a:rPr lang="en-US" sz="1800" dirty="0" smtClean="0">
                <a:latin typeface="Times New Roman" pitchFamily="18" charset="0"/>
                <a:cs typeface="Times New Roman" pitchFamily="18" charset="0"/>
              </a:rPr>
              <a:t>Following are the various parameters for DFA.</a:t>
            </a:r>
            <a:br>
              <a:rPr lang="en-US" sz="1800" dirty="0" smtClean="0">
                <a:latin typeface="Times New Roman" pitchFamily="18" charset="0"/>
                <a:cs typeface="Times New Roman" pitchFamily="18" charset="0"/>
              </a:rPr>
            </a:br>
            <a:r>
              <a:rPr lang="en-US" sz="1800" dirty="0" smtClean="0">
                <a:latin typeface="Times New Roman" pitchFamily="18" charset="0"/>
                <a:cs typeface="Times New Roman" pitchFamily="18" charset="0"/>
              </a:rPr>
              <a:t>Q’ = { q0, { q0, q1 }, { q0, q2 } }</a:t>
            </a:r>
            <a:br>
              <a:rPr lang="en-US" sz="1800" dirty="0" smtClean="0">
                <a:latin typeface="Times New Roman" pitchFamily="18" charset="0"/>
                <a:cs typeface="Times New Roman" pitchFamily="18" charset="0"/>
              </a:rPr>
            </a:br>
            <a:r>
              <a:rPr lang="en-US" sz="1800" dirty="0" smtClean="0">
                <a:latin typeface="Times New Roman" pitchFamily="18" charset="0"/>
                <a:cs typeface="Times New Roman" pitchFamily="18" charset="0"/>
              </a:rPr>
              <a:t>∑ = ( a, b )</a:t>
            </a:r>
            <a:br>
              <a:rPr lang="en-US" sz="1800" dirty="0" smtClean="0">
                <a:latin typeface="Times New Roman" pitchFamily="18" charset="0"/>
                <a:cs typeface="Times New Roman" pitchFamily="18" charset="0"/>
              </a:rPr>
            </a:br>
            <a:r>
              <a:rPr lang="en-US" sz="1800" dirty="0" smtClean="0">
                <a:latin typeface="Times New Roman" pitchFamily="18" charset="0"/>
                <a:cs typeface="Times New Roman" pitchFamily="18" charset="0"/>
              </a:rPr>
              <a:t>F = { { q0, q2 } } and transition function δ’ as shown above. The final DFA for above NFA has been shown in Figure.</a:t>
            </a:r>
          </a:p>
          <a:p>
            <a:endParaRPr lang="en-US" sz="2400" dirty="0" smtClean="0">
              <a:latin typeface="Times New Roman" pitchFamily="18" charset="0"/>
              <a:cs typeface="Times New Roman" pitchFamily="18" charset="0"/>
            </a:endParaRPr>
          </a:p>
        </p:txBody>
      </p:sp>
      <p:graphicFrame>
        <p:nvGraphicFramePr>
          <p:cNvPr id="6" name="Content Placeholder 3"/>
          <p:cNvGraphicFramePr>
            <a:graphicFrameLocks/>
          </p:cNvGraphicFramePr>
          <p:nvPr/>
        </p:nvGraphicFramePr>
        <p:xfrm>
          <a:off x="938213" y="2217738"/>
          <a:ext cx="9720261" cy="1483360"/>
        </p:xfrm>
        <a:graphic>
          <a:graphicData uri="http://schemas.openxmlformats.org/drawingml/2006/table">
            <a:tbl>
              <a:tblPr firstRow="1" bandRow="1">
                <a:tableStyleId>{5C22544A-7EE6-4342-B048-85BDC9FD1C3A}</a:tableStyleId>
              </a:tblPr>
              <a:tblGrid>
                <a:gridCol w="3240087"/>
                <a:gridCol w="3240087"/>
                <a:gridCol w="3240087"/>
              </a:tblGrid>
              <a:tr h="370840">
                <a:tc>
                  <a:txBody>
                    <a:bodyPr/>
                    <a:lstStyle/>
                    <a:p>
                      <a:pPr algn="ctr"/>
                      <a:r>
                        <a:rPr lang="en-US" dirty="0" smtClean="0"/>
                        <a:t>STATES</a:t>
                      </a:r>
                      <a:endParaRPr lang="en-US" dirty="0"/>
                    </a:p>
                  </a:txBody>
                  <a:tcPr/>
                </a:tc>
                <a:tc>
                  <a:txBody>
                    <a:bodyPr/>
                    <a:lstStyle/>
                    <a:p>
                      <a:pPr algn="ctr"/>
                      <a:r>
                        <a:rPr lang="en-US" dirty="0" smtClean="0"/>
                        <a:t>a</a:t>
                      </a:r>
                      <a:endParaRPr lang="en-US" dirty="0"/>
                    </a:p>
                  </a:txBody>
                  <a:tcPr/>
                </a:tc>
                <a:tc>
                  <a:txBody>
                    <a:bodyPr/>
                    <a:lstStyle/>
                    <a:p>
                      <a:pPr algn="ctr"/>
                      <a:r>
                        <a:rPr lang="en-US" sz="1800" b="0" i="0" kern="1200" dirty="0" smtClean="0">
                          <a:solidFill>
                            <a:schemeClr val="lt1"/>
                          </a:solidFill>
                          <a:latin typeface="+mn-lt"/>
                          <a:ea typeface="+mn-ea"/>
                          <a:cs typeface="+mn-cs"/>
                        </a:rPr>
                        <a:t> b</a:t>
                      </a:r>
                      <a:endParaRPr lang="en-US" dirty="0"/>
                    </a:p>
                  </a:txBody>
                  <a:tcPr/>
                </a:tc>
              </a:tr>
              <a:tr h="370840">
                <a:tc>
                  <a:txBody>
                    <a:bodyPr/>
                    <a:lstStyle/>
                    <a:p>
                      <a:pPr algn="ctr"/>
                      <a:r>
                        <a:rPr lang="en-US" dirty="0" smtClean="0"/>
                        <a:t>  -&gt;      q0</a:t>
                      </a:r>
                      <a:endParaRPr lang="en-US" dirty="0"/>
                    </a:p>
                  </a:txBody>
                  <a:tcPr/>
                </a:tc>
                <a:tc>
                  <a:txBody>
                    <a:bodyPr/>
                    <a:lstStyle/>
                    <a:p>
                      <a:pPr algn="ctr"/>
                      <a:r>
                        <a:rPr lang="en-US" dirty="0" smtClean="0"/>
                        <a:t>{ q0,q1}</a:t>
                      </a:r>
                      <a:endParaRPr lang="en-US" dirty="0"/>
                    </a:p>
                  </a:txBody>
                  <a:tcPr/>
                </a:tc>
                <a:tc>
                  <a:txBody>
                    <a:bodyPr/>
                    <a:lstStyle/>
                    <a:p>
                      <a:pPr algn="ctr"/>
                      <a:r>
                        <a:rPr lang="en-US" baseline="0" dirty="0" smtClean="0"/>
                        <a:t>  q</a:t>
                      </a:r>
                      <a:r>
                        <a:rPr lang="en-US" dirty="0" smtClean="0"/>
                        <a:t>0</a:t>
                      </a:r>
                      <a:endParaRPr lang="en-US" dirty="0"/>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 q0,q1}</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 q0,q1}</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 q0,q2}</a:t>
                      </a:r>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 q0,q2}</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 q0,q1}</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aseline="0" dirty="0" smtClean="0"/>
                        <a:t> q</a:t>
                      </a:r>
                      <a:r>
                        <a:rPr lang="en-US" dirty="0" smtClean="0"/>
                        <a:t>0</a:t>
                      </a:r>
                    </a:p>
                  </a:txBody>
                  <a:tcPr/>
                </a:tc>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smtClean="0">
                <a:latin typeface="Times New Roman" pitchFamily="18" charset="0"/>
                <a:cs typeface="Times New Roman" pitchFamily="18" charset="0"/>
              </a:rPr>
              <a:t>Cont…</a:t>
            </a:r>
            <a:endParaRPr lang="en-US" dirty="0"/>
          </a:p>
        </p:txBody>
      </p:sp>
      <p:sp>
        <p:nvSpPr>
          <p:cNvPr id="3" name="Content Placeholder 2"/>
          <p:cNvSpPr>
            <a:spLocks noGrp="1"/>
          </p:cNvSpPr>
          <p:nvPr>
            <p:ph idx="1"/>
          </p:nvPr>
        </p:nvSpPr>
        <p:spPr/>
        <p:txBody>
          <a:bodyPr>
            <a:normAutofit/>
          </a:bodyPr>
          <a:lstStyle/>
          <a:p>
            <a:r>
              <a:rPr lang="en-US" sz="1800" b="1" dirty="0" smtClean="0">
                <a:latin typeface="Times New Roman" pitchFamily="18" charset="0"/>
                <a:cs typeface="Times New Roman" pitchFamily="18" charset="0"/>
              </a:rPr>
              <a:t>Transition Diagram:</a:t>
            </a:r>
          </a:p>
          <a:p>
            <a:endParaRPr lang="en-US" sz="1800" b="1" dirty="0"/>
          </a:p>
        </p:txBody>
      </p:sp>
      <p:pic>
        <p:nvPicPr>
          <p:cNvPr id="2050" name="Picture 2" descr="C:\Users\ncce\Desktop\nfatofdfa_Figure2.png"/>
          <p:cNvPicPr>
            <a:picLocks noChangeAspect="1" noChangeArrowheads="1"/>
          </p:cNvPicPr>
          <p:nvPr/>
        </p:nvPicPr>
        <p:blipFill>
          <a:blip r:embed="rId2"/>
          <a:srcRect/>
          <a:stretch>
            <a:fillRect/>
          </a:stretch>
        </p:blipFill>
        <p:spPr bwMode="auto">
          <a:xfrm>
            <a:off x="1995055" y="2738582"/>
            <a:ext cx="7647709" cy="2182813"/>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3564" y="585216"/>
            <a:ext cx="10806545" cy="1499616"/>
          </a:xfrm>
        </p:spPr>
        <p:txBody>
          <a:bodyPr>
            <a:normAutofit/>
          </a:bodyPr>
          <a:lstStyle/>
          <a:p>
            <a:r>
              <a:rPr lang="en-US" sz="4200" b="1" dirty="0" smtClean="0">
                <a:latin typeface="Times New Roman" pitchFamily="18" charset="0"/>
                <a:cs typeface="Times New Roman" pitchFamily="18" charset="0"/>
              </a:rPr>
              <a:t>Cont…</a:t>
            </a:r>
            <a:endParaRPr lang="en-US" sz="4200" b="1" dirty="0">
              <a:latin typeface="Times New Roman" pitchFamily="18" charset="0"/>
              <a:cs typeface="Times New Roman" pitchFamily="18" charset="0"/>
            </a:endParaRPr>
          </a:p>
        </p:txBody>
      </p:sp>
      <p:sp>
        <p:nvSpPr>
          <p:cNvPr id="3" name="Content Placeholder 2"/>
          <p:cNvSpPr>
            <a:spLocks noGrp="1"/>
          </p:cNvSpPr>
          <p:nvPr>
            <p:ph idx="1"/>
          </p:nvPr>
        </p:nvSpPr>
        <p:spPr>
          <a:xfrm>
            <a:off x="748146" y="1995056"/>
            <a:ext cx="10529454" cy="4336471"/>
          </a:xfrm>
        </p:spPr>
        <p:txBody>
          <a:bodyPr>
            <a:noAutofit/>
          </a:bodyPr>
          <a:lstStyle/>
          <a:p>
            <a:pPr algn="just">
              <a:buNone/>
            </a:pPr>
            <a:r>
              <a:rPr lang="en-US" sz="1800" dirty="0" smtClean="0">
                <a:latin typeface="Times New Roman" pitchFamily="18" charset="0"/>
                <a:cs typeface="Times New Roman" pitchFamily="18" charset="0"/>
              </a:rPr>
              <a:t>Automatic consist of input, output and stages.</a:t>
            </a:r>
          </a:p>
          <a:p>
            <a:pPr marL="234950" indent="-234950" algn="just">
              <a:buFont typeface="Wingdings" pitchFamily="2" charset="2"/>
              <a:buChar char="q"/>
            </a:pPr>
            <a:r>
              <a:rPr lang="en-US" sz="1800" dirty="0" smtClean="0">
                <a:latin typeface="Times New Roman" pitchFamily="18" charset="0"/>
                <a:cs typeface="Times New Roman" pitchFamily="18" charset="0"/>
              </a:rPr>
              <a:t>Input: That are finite number of fixed value from alphabet.</a:t>
            </a:r>
          </a:p>
          <a:p>
            <a:pPr marL="234950" indent="-234950" algn="just">
              <a:buFont typeface="Wingdings" pitchFamily="2" charset="2"/>
              <a:buChar char="q"/>
            </a:pPr>
            <a:r>
              <a:rPr lang="en-US" sz="1800" dirty="0" smtClean="0">
                <a:latin typeface="Times New Roman" pitchFamily="18" charset="0"/>
                <a:cs typeface="Times New Roman" pitchFamily="18" charset="0"/>
              </a:rPr>
              <a:t>Output: Which provide a corresponding output result on processing given input.</a:t>
            </a:r>
          </a:p>
          <a:p>
            <a:pPr marL="234950" indent="-234950" algn="just">
              <a:buFont typeface="Wingdings" pitchFamily="2" charset="2"/>
              <a:buChar char="q"/>
            </a:pPr>
            <a:r>
              <a:rPr lang="en-US" sz="1800" dirty="0" smtClean="0">
                <a:latin typeface="Times New Roman" pitchFamily="18" charset="0"/>
                <a:cs typeface="Times New Roman" pitchFamily="18" charset="0"/>
              </a:rPr>
              <a:t>States: Which are different configuration of automatic.</a:t>
            </a:r>
          </a:p>
          <a:p>
            <a:pPr marL="234950" indent="-234950" algn="just">
              <a:buFont typeface="Wingdings" pitchFamily="2" charset="2"/>
              <a:buChar char="q"/>
            </a:pPr>
            <a:endParaRPr lang="en-US" sz="2000" dirty="0"/>
          </a:p>
        </p:txBody>
      </p:sp>
      <p:pic>
        <p:nvPicPr>
          <p:cNvPr id="1028" name="Picture 4" descr="C:\Users\ncce\Desktop\am.jpg"/>
          <p:cNvPicPr>
            <a:picLocks noChangeAspect="1" noChangeArrowheads="1"/>
          </p:cNvPicPr>
          <p:nvPr/>
        </p:nvPicPr>
        <p:blipFill>
          <a:blip r:embed="rId2"/>
          <a:srcRect/>
          <a:stretch>
            <a:fillRect/>
          </a:stretch>
        </p:blipFill>
        <p:spPr bwMode="auto">
          <a:xfrm>
            <a:off x="2928505" y="3624695"/>
            <a:ext cx="5143500" cy="2628900"/>
          </a:xfrm>
          <a:prstGeom prst="rect">
            <a:avLst/>
          </a:prstGeom>
          <a:noFill/>
        </p:spPr>
      </p:pic>
      <p:sp>
        <p:nvSpPr>
          <p:cNvPr id="7" name="TextBox 6"/>
          <p:cNvSpPr txBox="1"/>
          <p:nvPr/>
        </p:nvSpPr>
        <p:spPr>
          <a:xfrm>
            <a:off x="4184072" y="6151418"/>
            <a:ext cx="3532909" cy="369332"/>
          </a:xfrm>
          <a:prstGeom prst="rect">
            <a:avLst/>
          </a:prstGeom>
          <a:noFill/>
        </p:spPr>
        <p:txBody>
          <a:bodyPr wrap="square" rtlCol="0">
            <a:spAutoFit/>
          </a:bodyPr>
          <a:lstStyle/>
          <a:p>
            <a:r>
              <a:rPr lang="en-US" dirty="0" smtClean="0">
                <a:latin typeface="Times New Roman" pitchFamily="18" charset="0"/>
                <a:cs typeface="Times New Roman" pitchFamily="18" charset="0"/>
              </a:rPr>
              <a:t>Fig: Automatic Machine</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xmlns="" val="316730908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9709" y="585216"/>
            <a:ext cx="10709564" cy="1499616"/>
          </a:xfrm>
        </p:spPr>
        <p:txBody>
          <a:bodyPr>
            <a:normAutofit/>
          </a:bodyPr>
          <a:lstStyle/>
          <a:p>
            <a:r>
              <a:rPr lang="en-US" sz="4200" b="1" dirty="0" smtClean="0">
                <a:latin typeface="Times New Roman" pitchFamily="18" charset="0"/>
                <a:cs typeface="Times New Roman" pitchFamily="18" charset="0"/>
              </a:rPr>
              <a:t>Applications of finite automata</a:t>
            </a:r>
            <a:endParaRPr lang="en-US" sz="4200" b="1" dirty="0">
              <a:latin typeface="Times New Roman" pitchFamily="18" charset="0"/>
              <a:cs typeface="Times New Roman" pitchFamily="18" charset="0"/>
            </a:endParaRPr>
          </a:p>
        </p:txBody>
      </p:sp>
      <p:sp>
        <p:nvSpPr>
          <p:cNvPr id="3" name="Content Placeholder 2"/>
          <p:cNvSpPr>
            <a:spLocks noGrp="1"/>
          </p:cNvSpPr>
          <p:nvPr>
            <p:ph idx="1"/>
          </p:nvPr>
        </p:nvSpPr>
        <p:spPr>
          <a:xfrm>
            <a:off x="1024128" y="2084831"/>
            <a:ext cx="9720073" cy="4094295"/>
          </a:xfrm>
        </p:spPr>
        <p:txBody>
          <a:bodyPr numCol="1">
            <a:normAutofit/>
          </a:bodyPr>
          <a:lstStyle/>
          <a:p>
            <a:pPr marL="346075" indent="-290513" fontAlgn="base">
              <a:buFont typeface="Wingdings" pitchFamily="2" charset="2"/>
              <a:buChar char="q"/>
            </a:pPr>
            <a:r>
              <a:rPr lang="en-US" sz="1800" dirty="0" smtClean="0">
                <a:latin typeface="Times New Roman" pitchFamily="18" charset="0"/>
                <a:cs typeface="Times New Roman" pitchFamily="18" charset="0"/>
              </a:rPr>
              <a:t>For the designing of lexical analysis of a complier.</a:t>
            </a:r>
          </a:p>
          <a:p>
            <a:pPr marL="346075" indent="-290513" fontAlgn="base">
              <a:buFont typeface="Wingdings" pitchFamily="2" charset="2"/>
              <a:buChar char="q"/>
            </a:pPr>
            <a:r>
              <a:rPr lang="en-US" sz="1800" dirty="0" smtClean="0">
                <a:latin typeface="Times New Roman" pitchFamily="18" charset="0"/>
                <a:cs typeface="Times New Roman" pitchFamily="18" charset="0"/>
              </a:rPr>
              <a:t>For recognizing the pattern using regular expressions.</a:t>
            </a:r>
          </a:p>
          <a:p>
            <a:pPr marL="346075" indent="-290513" fontAlgn="base">
              <a:buFont typeface="Wingdings" pitchFamily="2" charset="2"/>
              <a:buChar char="q"/>
            </a:pPr>
            <a:r>
              <a:rPr lang="en-US" sz="1800" dirty="0" smtClean="0">
                <a:latin typeface="Times New Roman" pitchFamily="18" charset="0"/>
                <a:cs typeface="Times New Roman" pitchFamily="18" charset="0"/>
              </a:rPr>
              <a:t>For the designing of the combination and sequential circuits using Mealy and Moore machine.</a:t>
            </a:r>
          </a:p>
          <a:p>
            <a:pPr marL="346075" indent="-290513" fontAlgn="base">
              <a:buFont typeface="Wingdings" pitchFamily="2" charset="2"/>
              <a:buChar char="q"/>
            </a:pPr>
            <a:r>
              <a:rPr lang="en-US" sz="1800" dirty="0" smtClean="0">
                <a:latin typeface="Times New Roman" pitchFamily="18" charset="0"/>
                <a:cs typeface="Times New Roman" pitchFamily="18" charset="0"/>
              </a:rPr>
              <a:t>Used in text editors.</a:t>
            </a:r>
          </a:p>
          <a:p>
            <a:pPr marL="346075" indent="-290513" fontAlgn="base">
              <a:buFont typeface="Wingdings" pitchFamily="2" charset="2"/>
              <a:buChar char="q"/>
            </a:pPr>
            <a:r>
              <a:rPr lang="en-US" sz="1800" dirty="0" smtClean="0">
                <a:latin typeface="Times New Roman" pitchFamily="18" charset="0"/>
                <a:cs typeface="Times New Roman" pitchFamily="18" charset="0"/>
              </a:rPr>
              <a:t>For the implementation of spell checkers.</a:t>
            </a:r>
          </a:p>
          <a:p>
            <a:pPr marL="234950" indent="-179388" fontAlgn="base">
              <a:buNone/>
            </a:pPr>
            <a:endParaRPr lang="en-US" sz="1800" dirty="0" smtClean="0">
              <a:latin typeface="Times New Roman" pitchFamily="18" charset="0"/>
              <a:cs typeface="Times New Roman" pitchFamily="18" charset="0"/>
            </a:endParaRPr>
          </a:p>
        </p:txBody>
      </p:sp>
    </p:spTree>
    <p:extLst>
      <p:ext uri="{BB962C8B-B14F-4D97-AF65-F5344CB8AC3E}">
        <p14:creationId xmlns:p14="http://schemas.microsoft.com/office/powerpoint/2010/main" xmlns="" val="316730908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7" y="585216"/>
            <a:ext cx="10239618" cy="1499616"/>
          </a:xfrm>
        </p:spPr>
        <p:txBody>
          <a:bodyPr>
            <a:normAutofit/>
          </a:bodyPr>
          <a:lstStyle/>
          <a:p>
            <a:r>
              <a:rPr lang="en-US" sz="4200" b="1" dirty="0" smtClean="0">
                <a:latin typeface="Times New Roman" pitchFamily="18" charset="0"/>
                <a:cs typeface="Times New Roman" pitchFamily="18" charset="0"/>
              </a:rPr>
              <a:t>Limitations of finite automata</a:t>
            </a:r>
            <a:endParaRPr lang="en-US" sz="4200" b="1" dirty="0">
              <a:latin typeface="Times New Roman" pitchFamily="18" charset="0"/>
              <a:cs typeface="Times New Roman" pitchFamily="18" charset="0"/>
            </a:endParaRPr>
          </a:p>
        </p:txBody>
      </p:sp>
      <p:sp>
        <p:nvSpPr>
          <p:cNvPr id="3" name="Content Placeholder 2"/>
          <p:cNvSpPr>
            <a:spLocks noGrp="1"/>
          </p:cNvSpPr>
          <p:nvPr>
            <p:ph idx="1"/>
          </p:nvPr>
        </p:nvSpPr>
        <p:spPr>
          <a:xfrm>
            <a:off x="1024128" y="2084831"/>
            <a:ext cx="9720073" cy="4094295"/>
          </a:xfrm>
        </p:spPr>
        <p:txBody>
          <a:bodyPr numCol="1">
            <a:normAutofit/>
          </a:bodyPr>
          <a:lstStyle/>
          <a:p>
            <a:pPr marL="234950" indent="-234950">
              <a:buFont typeface="Wingdings" pitchFamily="2" charset="2"/>
              <a:buChar char="q"/>
            </a:pPr>
            <a:r>
              <a:rPr lang="en-US" sz="1800" dirty="0" smtClean="0">
                <a:latin typeface="Times New Roman" pitchFamily="18" charset="0"/>
                <a:cs typeface="Times New Roman" pitchFamily="18" charset="0"/>
              </a:rPr>
              <a:t>Finite automata can only count finite input.</a:t>
            </a:r>
          </a:p>
          <a:p>
            <a:pPr marL="234950" indent="-234950">
              <a:buFont typeface="Wingdings" pitchFamily="2" charset="2"/>
              <a:buChar char="q"/>
            </a:pPr>
            <a:r>
              <a:rPr lang="en-US" sz="1800" dirty="0" smtClean="0">
                <a:latin typeface="Times New Roman" pitchFamily="18" charset="0"/>
                <a:cs typeface="Times New Roman" pitchFamily="18" charset="0"/>
              </a:rPr>
              <a:t>There is no finite auto ma that can find and recognize set of  binary string of equal 0s &amp; 1s.</a:t>
            </a:r>
          </a:p>
          <a:p>
            <a:pPr marL="234950" indent="-234950">
              <a:buFont typeface="Wingdings" pitchFamily="2" charset="2"/>
              <a:buChar char="q"/>
            </a:pPr>
            <a:r>
              <a:rPr lang="en-US" sz="1800" dirty="0" smtClean="0">
                <a:latin typeface="Times New Roman" pitchFamily="18" charset="0"/>
                <a:cs typeface="Times New Roman" pitchFamily="18" charset="0"/>
              </a:rPr>
              <a:t>Set of strings over "(" and ")" &amp; have balanced parenthesis.</a:t>
            </a:r>
          </a:p>
          <a:p>
            <a:pPr marL="234950" indent="-234950">
              <a:buFont typeface="Wingdings" pitchFamily="2" charset="2"/>
              <a:buChar char="q"/>
            </a:pPr>
            <a:r>
              <a:rPr lang="en-US" sz="1800" dirty="0" smtClean="0">
                <a:latin typeface="Times New Roman" pitchFamily="18" charset="0"/>
                <a:cs typeface="Times New Roman" pitchFamily="18" charset="0"/>
              </a:rPr>
              <a:t>Input tape is read only and only memory it has is, state to state.</a:t>
            </a:r>
          </a:p>
          <a:p>
            <a:pPr marL="234950" indent="-234950">
              <a:buFont typeface="Wingdings" pitchFamily="2" charset="2"/>
              <a:buChar char="q"/>
            </a:pPr>
            <a:r>
              <a:rPr lang="en-US" sz="1800" dirty="0" smtClean="0">
                <a:latin typeface="Times New Roman" pitchFamily="18" charset="0"/>
                <a:cs typeface="Times New Roman" pitchFamily="18" charset="0"/>
              </a:rPr>
              <a:t>It can have only string pattern.</a:t>
            </a:r>
          </a:p>
          <a:p>
            <a:pPr marL="234950" indent="-234950">
              <a:buFont typeface="Wingdings" pitchFamily="2" charset="2"/>
              <a:buChar char="q"/>
            </a:pPr>
            <a:r>
              <a:rPr lang="en-US" sz="1800" dirty="0" smtClean="0">
                <a:latin typeface="Times New Roman" pitchFamily="18" charset="0"/>
                <a:cs typeface="Times New Roman" pitchFamily="18" charset="0"/>
              </a:rPr>
              <a:t>Head movement is in only one direction.</a:t>
            </a:r>
          </a:p>
          <a:p>
            <a:pPr marL="342900" indent="-342900" algn="just">
              <a:buNone/>
            </a:pPr>
            <a:endParaRPr lang="en-US" sz="1800" dirty="0">
              <a:latin typeface="Times New Roman" pitchFamily="18" charset="0"/>
              <a:cs typeface="Times New Roman" pitchFamily="18" charset="0"/>
            </a:endParaRPr>
          </a:p>
        </p:txBody>
      </p:sp>
    </p:spTree>
    <p:extLst>
      <p:ext uri="{BB962C8B-B14F-4D97-AF65-F5344CB8AC3E}">
        <p14:creationId xmlns:p14="http://schemas.microsoft.com/office/powerpoint/2010/main" xmlns="" val="316730908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200" b="1" dirty="0" smtClean="0">
                <a:latin typeface="Times New Roman" pitchFamily="18" charset="0"/>
                <a:cs typeface="Times New Roman" pitchFamily="18" charset="0"/>
              </a:rPr>
              <a:t>MINIMIZATION OF DFA’</a:t>
            </a:r>
            <a:r>
              <a:rPr lang="en-US" sz="4200" b="1" cap="none" dirty="0" smtClean="0">
                <a:latin typeface="Times New Roman" pitchFamily="18" charset="0"/>
                <a:cs typeface="Times New Roman" pitchFamily="18" charset="0"/>
              </a:rPr>
              <a:t>s</a:t>
            </a:r>
            <a:endParaRPr lang="en-US" sz="4200" b="1" dirty="0">
              <a:latin typeface="Times New Roman" pitchFamily="18" charset="0"/>
              <a:cs typeface="Times New Roman" pitchFamily="18" charset="0"/>
            </a:endParaRPr>
          </a:p>
        </p:txBody>
      </p:sp>
      <p:sp>
        <p:nvSpPr>
          <p:cNvPr id="3" name="Content Placeholder 2"/>
          <p:cNvSpPr>
            <a:spLocks noGrp="1"/>
          </p:cNvSpPr>
          <p:nvPr>
            <p:ph idx="1"/>
          </p:nvPr>
        </p:nvSpPr>
        <p:spPr>
          <a:xfrm>
            <a:off x="1024127" y="1924755"/>
            <a:ext cx="9720073" cy="4023360"/>
          </a:xfrm>
        </p:spPr>
        <p:txBody>
          <a:bodyPr>
            <a:noAutofit/>
          </a:bodyPr>
          <a:lstStyle/>
          <a:p>
            <a:r>
              <a:rPr lang="en-US" sz="1800" dirty="0" smtClean="0">
                <a:latin typeface="Times New Roman" pitchFamily="18" charset="0"/>
                <a:cs typeface="Times New Roman" pitchFamily="18" charset="0"/>
              </a:rPr>
              <a:t>Any DFA defines a unique language, but the converse is not true. For a given language, there may be many DFA's that accepts it. To under stand the minimization first of all one should be very clear about the dead state, inaccessible states and indistinguishable states, so let us discuss them first.</a:t>
            </a:r>
          </a:p>
          <a:p>
            <a:r>
              <a:rPr lang="en-US" sz="1800" dirty="0" smtClean="0">
                <a:latin typeface="Times New Roman" pitchFamily="18" charset="0"/>
                <a:cs typeface="Times New Roman" pitchFamily="18" charset="0"/>
              </a:rPr>
              <a:t>Dead States: All those non final states which transit to itself for all input symbols in Σ, are called Dead state.</a:t>
            </a:r>
          </a:p>
          <a:p>
            <a:r>
              <a:rPr lang="en-US" sz="1800" dirty="0" smtClean="0">
                <a:latin typeface="Times New Roman" pitchFamily="18" charset="0"/>
                <a:cs typeface="Times New Roman" pitchFamily="18" charset="0"/>
              </a:rPr>
              <a:t> Inaccessible States: All those states which can never be reached from initial state are called inaccessible states. </a:t>
            </a:r>
          </a:p>
          <a:p>
            <a:r>
              <a:rPr lang="en-US" sz="1800" dirty="0" smtClean="0">
                <a:latin typeface="Times New Roman" pitchFamily="18" charset="0"/>
                <a:cs typeface="Times New Roman" pitchFamily="18" charset="0"/>
              </a:rPr>
              <a:t>There are following methods for minimization of  DFA:</a:t>
            </a:r>
          </a:p>
          <a:p>
            <a:pPr marL="234950" indent="-234950">
              <a:buFont typeface="Wingdings" pitchFamily="2" charset="2"/>
              <a:buChar char="§"/>
            </a:pPr>
            <a:r>
              <a:rPr lang="en-US" sz="1800" dirty="0" smtClean="0">
                <a:latin typeface="Times New Roman" pitchFamily="18" charset="0"/>
                <a:cs typeface="Times New Roman" pitchFamily="18" charset="0"/>
              </a:rPr>
              <a:t>Hit &amp; Trial Method </a:t>
            </a:r>
          </a:p>
          <a:p>
            <a:pPr marL="234950" indent="-234950">
              <a:buFont typeface="Wingdings" pitchFamily="2" charset="2"/>
              <a:buChar char="§"/>
            </a:pPr>
            <a:r>
              <a:rPr lang="en-US" sz="1800" dirty="0" smtClean="0">
                <a:latin typeface="Times New Roman" pitchFamily="18" charset="0"/>
                <a:cs typeface="Times New Roman" pitchFamily="18" charset="0"/>
              </a:rPr>
              <a:t>Partition Method</a:t>
            </a:r>
          </a:p>
          <a:p>
            <a:pPr marL="234950" indent="-234950">
              <a:buFont typeface="Wingdings" pitchFamily="2" charset="2"/>
              <a:buChar char="§"/>
            </a:pP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Myhill</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Nerode</a:t>
            </a:r>
            <a:r>
              <a:rPr lang="en-US" sz="1800" dirty="0" smtClean="0">
                <a:latin typeface="Times New Roman" pitchFamily="18" charset="0"/>
                <a:cs typeface="Times New Roman" pitchFamily="18" charset="0"/>
              </a:rPr>
              <a:t> theorem</a:t>
            </a:r>
          </a:p>
          <a:p>
            <a:pPr algn="just" fontAlgn="base"/>
            <a:endParaRPr lang="en-US" sz="1800" dirty="0" smtClean="0">
              <a:latin typeface="Times New Roman" pitchFamily="18" charset="0"/>
              <a:cs typeface="Times New Roman" pitchFamily="18" charset="0"/>
            </a:endParaRPr>
          </a:p>
          <a:p>
            <a:pPr algn="just"/>
            <a:endParaRPr lang="en-US" sz="2000" dirty="0" smtClean="0"/>
          </a:p>
          <a:p>
            <a:endParaRPr lang="en-US" sz="2000" dirty="0"/>
          </a:p>
        </p:txBody>
      </p:sp>
    </p:spTree>
    <p:extLst>
      <p:ext uri="{BB962C8B-B14F-4D97-AF65-F5344CB8AC3E}">
        <p14:creationId xmlns:p14="http://schemas.microsoft.com/office/powerpoint/2010/main" xmlns="" val="43414765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234950" indent="-234950"/>
            <a:r>
              <a:rPr lang="en-US" sz="4200" b="1" dirty="0" smtClean="0">
                <a:latin typeface="Times New Roman" pitchFamily="18" charset="0"/>
                <a:cs typeface="Times New Roman" pitchFamily="18" charset="0"/>
              </a:rPr>
              <a:t>Hit &amp; Trial Method </a:t>
            </a:r>
          </a:p>
        </p:txBody>
      </p:sp>
      <p:sp>
        <p:nvSpPr>
          <p:cNvPr id="3" name="Content Placeholder 2"/>
          <p:cNvSpPr>
            <a:spLocks noGrp="1"/>
          </p:cNvSpPr>
          <p:nvPr>
            <p:ph idx="1"/>
          </p:nvPr>
        </p:nvSpPr>
        <p:spPr>
          <a:xfrm>
            <a:off x="651164" y="1900126"/>
            <a:ext cx="10654145" cy="4639220"/>
          </a:xfrm>
        </p:spPr>
        <p:txBody>
          <a:bodyPr>
            <a:normAutofit lnSpcReduction="10000"/>
          </a:bodyPr>
          <a:lstStyle/>
          <a:p>
            <a:r>
              <a:rPr lang="en-US" sz="1800" b="1" dirty="0" smtClean="0">
                <a:latin typeface="Times New Roman" pitchFamily="18" charset="0"/>
                <a:cs typeface="Times New Roman" pitchFamily="18" charset="0"/>
              </a:rPr>
              <a:t> Step 1:</a:t>
            </a:r>
            <a:r>
              <a:rPr lang="en-US" sz="1800" dirty="0" smtClean="0">
                <a:latin typeface="Times New Roman" pitchFamily="18" charset="0"/>
                <a:cs typeface="Times New Roman" pitchFamily="18" charset="0"/>
              </a:rPr>
              <a:t> Remove all the states that are unreachable from the initial state via any set of the transition of DFA.</a:t>
            </a:r>
          </a:p>
          <a:p>
            <a:r>
              <a:rPr lang="en-US" sz="1800" b="1" dirty="0" smtClean="0">
                <a:latin typeface="Times New Roman" pitchFamily="18" charset="0"/>
                <a:cs typeface="Times New Roman" pitchFamily="18" charset="0"/>
              </a:rPr>
              <a:t>Step 2:</a:t>
            </a:r>
            <a:r>
              <a:rPr lang="en-US" sz="1800" dirty="0" smtClean="0">
                <a:latin typeface="Times New Roman" pitchFamily="18" charset="0"/>
                <a:cs typeface="Times New Roman" pitchFamily="18" charset="0"/>
              </a:rPr>
              <a:t> Draw the transition table for all pair of states.</a:t>
            </a:r>
          </a:p>
          <a:p>
            <a:r>
              <a:rPr lang="en-US" sz="1800" b="1" dirty="0" smtClean="0">
                <a:latin typeface="Times New Roman" pitchFamily="18" charset="0"/>
                <a:cs typeface="Times New Roman" pitchFamily="18" charset="0"/>
              </a:rPr>
              <a:t>Step 3:</a:t>
            </a:r>
            <a:r>
              <a:rPr lang="en-US" sz="1800" dirty="0" smtClean="0">
                <a:latin typeface="Times New Roman" pitchFamily="18" charset="0"/>
                <a:cs typeface="Times New Roman" pitchFamily="18" charset="0"/>
              </a:rPr>
              <a:t> Now split the transition table into two tables T1 and T2. T1 contains all final states, and T2 contains non-final states.</a:t>
            </a:r>
          </a:p>
          <a:p>
            <a:r>
              <a:rPr lang="en-US" sz="1800" b="1" dirty="0" smtClean="0">
                <a:latin typeface="Times New Roman" pitchFamily="18" charset="0"/>
                <a:cs typeface="Times New Roman" pitchFamily="18" charset="0"/>
              </a:rPr>
              <a:t>Step 4:</a:t>
            </a:r>
            <a:r>
              <a:rPr lang="en-US" sz="1800" dirty="0" smtClean="0">
                <a:latin typeface="Times New Roman" pitchFamily="18" charset="0"/>
                <a:cs typeface="Times New Roman" pitchFamily="18" charset="0"/>
              </a:rPr>
              <a:t> Find similar rows from T1 such that:</a:t>
            </a:r>
          </a:p>
          <a:p>
            <a:r>
              <a:rPr lang="pt-BR" sz="1800" dirty="0" smtClean="0">
                <a:latin typeface="Times New Roman" pitchFamily="18" charset="0"/>
                <a:cs typeface="Times New Roman" pitchFamily="18" charset="0"/>
              </a:rPr>
              <a:t>1. δ (q, a) = p  </a:t>
            </a:r>
          </a:p>
          <a:p>
            <a:r>
              <a:rPr lang="pt-BR" sz="1800" dirty="0" smtClean="0">
                <a:latin typeface="Times New Roman" pitchFamily="18" charset="0"/>
                <a:cs typeface="Times New Roman" pitchFamily="18" charset="0"/>
              </a:rPr>
              <a:t>2. δ (r, a) = p  </a:t>
            </a:r>
          </a:p>
          <a:p>
            <a:pPr marL="457200" indent="-457200" fontAlgn="base">
              <a:buNone/>
            </a:pPr>
            <a:r>
              <a:rPr lang="en-US" sz="1800" dirty="0" smtClean="0">
                <a:latin typeface="Times New Roman" pitchFamily="18" charset="0"/>
                <a:cs typeface="Times New Roman" pitchFamily="18" charset="0"/>
              </a:rPr>
              <a:t>That means, find the two states which have the same value of a and b and remove one of them.</a:t>
            </a:r>
          </a:p>
          <a:p>
            <a:r>
              <a:rPr lang="en-US" sz="1800" b="1" dirty="0" smtClean="0">
                <a:latin typeface="Times New Roman" pitchFamily="18" charset="0"/>
                <a:cs typeface="Times New Roman" pitchFamily="18" charset="0"/>
              </a:rPr>
              <a:t>Step 5:</a:t>
            </a:r>
            <a:r>
              <a:rPr lang="en-US" sz="1800" dirty="0" smtClean="0">
                <a:latin typeface="Times New Roman" pitchFamily="18" charset="0"/>
                <a:cs typeface="Times New Roman" pitchFamily="18" charset="0"/>
              </a:rPr>
              <a:t> Repeat step 3 until we find no similar rows available in the transition table T1.</a:t>
            </a:r>
          </a:p>
          <a:p>
            <a:r>
              <a:rPr lang="en-US" sz="1800" b="1" dirty="0" smtClean="0">
                <a:latin typeface="Times New Roman" pitchFamily="18" charset="0"/>
                <a:cs typeface="Times New Roman" pitchFamily="18" charset="0"/>
              </a:rPr>
              <a:t>Step 6:</a:t>
            </a:r>
            <a:r>
              <a:rPr lang="en-US" sz="1800" dirty="0" smtClean="0">
                <a:latin typeface="Times New Roman" pitchFamily="18" charset="0"/>
                <a:cs typeface="Times New Roman" pitchFamily="18" charset="0"/>
              </a:rPr>
              <a:t> Repeat step 3 and step 4 for table T2 also.</a:t>
            </a:r>
          </a:p>
          <a:p>
            <a:r>
              <a:rPr lang="en-US" sz="1800" b="1" dirty="0" smtClean="0">
                <a:latin typeface="Times New Roman" pitchFamily="18" charset="0"/>
                <a:cs typeface="Times New Roman" pitchFamily="18" charset="0"/>
              </a:rPr>
              <a:t>Step 7:</a:t>
            </a:r>
            <a:r>
              <a:rPr lang="en-US" sz="1800" dirty="0" smtClean="0">
                <a:latin typeface="Times New Roman" pitchFamily="18" charset="0"/>
                <a:cs typeface="Times New Roman" pitchFamily="18" charset="0"/>
              </a:rPr>
              <a:t> Now combine the reduced T1 and T2 tables. The combined transition table is the transition table of minimized DFA.</a:t>
            </a:r>
          </a:p>
          <a:p>
            <a:pPr marL="457200" indent="-457200" fontAlgn="base">
              <a:buNone/>
            </a:pPr>
            <a:endParaRPr lang="en-US" sz="1800" dirty="0">
              <a:latin typeface="Times New Roman" pitchFamily="18" charset="0"/>
              <a:cs typeface="Times New Roman" pitchFamily="18" charset="0"/>
            </a:endParaRPr>
          </a:p>
        </p:txBody>
      </p:sp>
    </p:spTree>
    <p:extLst>
      <p:ext uri="{BB962C8B-B14F-4D97-AF65-F5344CB8AC3E}">
        <p14:creationId xmlns:p14="http://schemas.microsoft.com/office/powerpoint/2010/main" xmlns="" val="276117913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8709" y="751470"/>
            <a:ext cx="10336599" cy="1499616"/>
          </a:xfrm>
        </p:spPr>
        <p:txBody>
          <a:bodyPr>
            <a:normAutofit fontScale="90000"/>
          </a:bodyPr>
          <a:lstStyle/>
          <a:p>
            <a:pPr marL="234950" indent="-234950"/>
            <a:r>
              <a:rPr lang="en-US" sz="4700" b="1" dirty="0" smtClean="0">
                <a:latin typeface="Times New Roman" pitchFamily="18" charset="0"/>
                <a:cs typeface="Times New Roman" pitchFamily="18" charset="0"/>
              </a:rPr>
              <a:t>Partition Method using Equivalence Theorem</a:t>
            </a:r>
            <a:r>
              <a:rPr lang="en-US" sz="4400" dirty="0" smtClean="0"/>
              <a:t/>
            </a:r>
            <a:br>
              <a:rPr lang="en-US" sz="4400" dirty="0" smtClean="0"/>
            </a:br>
            <a:endParaRPr lang="en-US" sz="4200" b="1" dirty="0" smtClean="0">
              <a:latin typeface="Times New Roman" pitchFamily="18" charset="0"/>
              <a:cs typeface="Times New Roman" pitchFamily="18" charset="0"/>
            </a:endParaRPr>
          </a:p>
        </p:txBody>
      </p:sp>
      <p:sp>
        <p:nvSpPr>
          <p:cNvPr id="3" name="Content Placeholder 2"/>
          <p:cNvSpPr>
            <a:spLocks noGrp="1"/>
          </p:cNvSpPr>
          <p:nvPr>
            <p:ph idx="1"/>
          </p:nvPr>
        </p:nvSpPr>
        <p:spPr>
          <a:xfrm>
            <a:off x="857873" y="2042262"/>
            <a:ext cx="10364309" cy="4330830"/>
          </a:xfrm>
        </p:spPr>
        <p:txBody>
          <a:bodyPr>
            <a:normAutofit/>
          </a:bodyPr>
          <a:lstStyle/>
          <a:p>
            <a:pPr algn="just"/>
            <a:r>
              <a:rPr lang="en-US" sz="1800" dirty="0" smtClean="0">
                <a:latin typeface="Times New Roman" pitchFamily="18" charset="0"/>
                <a:cs typeface="Times New Roman" pitchFamily="18" charset="0"/>
              </a:rPr>
              <a:t>If X and Y are two states in a DFA, we can combine these two states into {X, Y} if they are not distinguishable. Two states are distinguishable, if there is at least one string S, such that one of δ (X, S) and δ (Y, S) is accepting and another is not accepting. Hence, a DFA is minimal if and only if all the states are distinguishable.</a:t>
            </a:r>
          </a:p>
          <a:p>
            <a:r>
              <a:rPr lang="en-US" sz="1800" b="1" dirty="0" smtClean="0">
                <a:latin typeface="Times New Roman" pitchFamily="18" charset="0"/>
                <a:cs typeface="Times New Roman" pitchFamily="18" charset="0"/>
              </a:rPr>
              <a:t>Step 1</a:t>
            </a:r>
            <a:r>
              <a:rPr lang="en-US" sz="1800" dirty="0" smtClean="0">
                <a:latin typeface="Times New Roman" pitchFamily="18" charset="0"/>
                <a:cs typeface="Times New Roman" pitchFamily="18" charset="0"/>
              </a:rPr>
              <a:t> − All the states </a:t>
            </a:r>
            <a:r>
              <a:rPr lang="en-US" sz="1800" b="1" dirty="0" smtClean="0">
                <a:latin typeface="Times New Roman" pitchFamily="18" charset="0"/>
                <a:cs typeface="Times New Roman" pitchFamily="18" charset="0"/>
              </a:rPr>
              <a:t>Q</a:t>
            </a:r>
            <a:r>
              <a:rPr lang="en-US" sz="1800" dirty="0" smtClean="0">
                <a:latin typeface="Times New Roman" pitchFamily="18" charset="0"/>
                <a:cs typeface="Times New Roman" pitchFamily="18" charset="0"/>
              </a:rPr>
              <a:t> are divided in two partitions − </a:t>
            </a:r>
            <a:r>
              <a:rPr lang="en-US" sz="1800" b="1" dirty="0" smtClean="0">
                <a:latin typeface="Times New Roman" pitchFamily="18" charset="0"/>
                <a:cs typeface="Times New Roman" pitchFamily="18" charset="0"/>
              </a:rPr>
              <a:t>final states</a:t>
            </a:r>
            <a:r>
              <a:rPr lang="en-US" sz="1800" dirty="0" smtClean="0">
                <a:latin typeface="Times New Roman" pitchFamily="18" charset="0"/>
                <a:cs typeface="Times New Roman" pitchFamily="18" charset="0"/>
              </a:rPr>
              <a:t> and </a:t>
            </a:r>
            <a:r>
              <a:rPr lang="en-US" sz="1800" b="1" dirty="0" smtClean="0">
                <a:latin typeface="Times New Roman" pitchFamily="18" charset="0"/>
                <a:cs typeface="Times New Roman" pitchFamily="18" charset="0"/>
              </a:rPr>
              <a:t>non-final states</a:t>
            </a:r>
            <a:r>
              <a:rPr lang="en-US" sz="1800" dirty="0" smtClean="0">
                <a:latin typeface="Times New Roman" pitchFamily="18" charset="0"/>
                <a:cs typeface="Times New Roman" pitchFamily="18" charset="0"/>
              </a:rPr>
              <a:t> and are denoted by </a:t>
            </a:r>
            <a:r>
              <a:rPr lang="en-US" sz="1800" b="1" dirty="0" smtClean="0">
                <a:latin typeface="Times New Roman" pitchFamily="18" charset="0"/>
                <a:cs typeface="Times New Roman" pitchFamily="18" charset="0"/>
              </a:rPr>
              <a:t>P</a:t>
            </a:r>
            <a:r>
              <a:rPr lang="en-US" sz="1800" b="1" baseline="-25000" dirty="0" smtClean="0">
                <a:latin typeface="Times New Roman" pitchFamily="18" charset="0"/>
                <a:cs typeface="Times New Roman" pitchFamily="18" charset="0"/>
              </a:rPr>
              <a:t>0</a:t>
            </a:r>
            <a:r>
              <a:rPr lang="en-US" sz="1800" dirty="0" smtClean="0">
                <a:latin typeface="Times New Roman" pitchFamily="18" charset="0"/>
                <a:cs typeface="Times New Roman" pitchFamily="18" charset="0"/>
              </a:rPr>
              <a:t>. All the states in a partition are 0</a:t>
            </a:r>
            <a:r>
              <a:rPr lang="en-US" sz="1800" baseline="30000" dirty="0" smtClean="0">
                <a:latin typeface="Times New Roman" pitchFamily="18" charset="0"/>
                <a:cs typeface="Times New Roman" pitchFamily="18" charset="0"/>
              </a:rPr>
              <a:t>th</a:t>
            </a:r>
            <a:r>
              <a:rPr lang="en-US" sz="1800" dirty="0" smtClean="0">
                <a:latin typeface="Times New Roman" pitchFamily="18" charset="0"/>
                <a:cs typeface="Times New Roman" pitchFamily="18" charset="0"/>
              </a:rPr>
              <a:t> equivalent. Take a counter </a:t>
            </a:r>
            <a:r>
              <a:rPr lang="en-US" sz="1800" b="1" dirty="0" smtClean="0">
                <a:latin typeface="Times New Roman" pitchFamily="18" charset="0"/>
                <a:cs typeface="Times New Roman" pitchFamily="18" charset="0"/>
              </a:rPr>
              <a:t>k</a:t>
            </a:r>
            <a:r>
              <a:rPr lang="en-US" sz="1800" dirty="0" smtClean="0">
                <a:latin typeface="Times New Roman" pitchFamily="18" charset="0"/>
                <a:cs typeface="Times New Roman" pitchFamily="18" charset="0"/>
              </a:rPr>
              <a:t> and initialize it with 0.</a:t>
            </a:r>
          </a:p>
          <a:p>
            <a:r>
              <a:rPr lang="en-US" sz="1800" b="1" dirty="0" smtClean="0">
                <a:latin typeface="Times New Roman" pitchFamily="18" charset="0"/>
                <a:cs typeface="Times New Roman" pitchFamily="18" charset="0"/>
              </a:rPr>
              <a:t>Step 2</a:t>
            </a:r>
            <a:r>
              <a:rPr lang="en-US" sz="1800" dirty="0" smtClean="0">
                <a:latin typeface="Times New Roman" pitchFamily="18" charset="0"/>
                <a:cs typeface="Times New Roman" pitchFamily="18" charset="0"/>
              </a:rPr>
              <a:t> − Increment k by 1. For each partition in </a:t>
            </a:r>
            <a:r>
              <a:rPr lang="en-US" sz="1800" dirty="0" err="1" smtClean="0">
                <a:latin typeface="Times New Roman" pitchFamily="18" charset="0"/>
                <a:cs typeface="Times New Roman" pitchFamily="18" charset="0"/>
              </a:rPr>
              <a:t>P</a:t>
            </a:r>
            <a:r>
              <a:rPr lang="en-US" sz="1800" baseline="-25000" dirty="0" err="1" smtClean="0">
                <a:latin typeface="Times New Roman" pitchFamily="18" charset="0"/>
                <a:cs typeface="Times New Roman" pitchFamily="18" charset="0"/>
              </a:rPr>
              <a:t>k</a:t>
            </a:r>
            <a:r>
              <a:rPr lang="en-US" sz="1800" dirty="0" smtClean="0">
                <a:latin typeface="Times New Roman" pitchFamily="18" charset="0"/>
                <a:cs typeface="Times New Roman" pitchFamily="18" charset="0"/>
              </a:rPr>
              <a:t>, divide the states in </a:t>
            </a:r>
            <a:r>
              <a:rPr lang="en-US" sz="1800" dirty="0" err="1" smtClean="0">
                <a:latin typeface="Times New Roman" pitchFamily="18" charset="0"/>
                <a:cs typeface="Times New Roman" pitchFamily="18" charset="0"/>
              </a:rPr>
              <a:t>P</a:t>
            </a:r>
            <a:r>
              <a:rPr lang="en-US" sz="1800" baseline="-25000" dirty="0" err="1" smtClean="0">
                <a:latin typeface="Times New Roman" pitchFamily="18" charset="0"/>
                <a:cs typeface="Times New Roman" pitchFamily="18" charset="0"/>
              </a:rPr>
              <a:t>k</a:t>
            </a:r>
            <a:r>
              <a:rPr lang="en-US" sz="1800" dirty="0" smtClean="0">
                <a:latin typeface="Times New Roman" pitchFamily="18" charset="0"/>
                <a:cs typeface="Times New Roman" pitchFamily="18" charset="0"/>
              </a:rPr>
              <a:t> into two partitions if they are k-distinguishable. Two states within this partition X and Y are k-distinguishable if there is an input </a:t>
            </a:r>
            <a:r>
              <a:rPr lang="en-US" sz="1800" b="1" dirty="0" smtClean="0">
                <a:latin typeface="Times New Roman" pitchFamily="18" charset="0"/>
                <a:cs typeface="Times New Roman" pitchFamily="18" charset="0"/>
              </a:rPr>
              <a:t>S</a:t>
            </a:r>
            <a:r>
              <a:rPr lang="en-US" sz="1800" dirty="0" smtClean="0">
                <a:latin typeface="Times New Roman" pitchFamily="18" charset="0"/>
                <a:cs typeface="Times New Roman" pitchFamily="18" charset="0"/>
              </a:rPr>
              <a:t> such that </a:t>
            </a:r>
            <a:r>
              <a:rPr lang="en-US" sz="1800" b="1" dirty="0" smtClean="0">
                <a:latin typeface="Times New Roman" pitchFamily="18" charset="0"/>
                <a:cs typeface="Times New Roman" pitchFamily="18" charset="0"/>
              </a:rPr>
              <a:t>δ(X, S)</a:t>
            </a:r>
            <a:r>
              <a:rPr lang="en-US" sz="1800" dirty="0" smtClean="0">
                <a:latin typeface="Times New Roman" pitchFamily="18" charset="0"/>
                <a:cs typeface="Times New Roman" pitchFamily="18" charset="0"/>
              </a:rPr>
              <a:t> and </a:t>
            </a:r>
            <a:r>
              <a:rPr lang="en-US" sz="1800" b="1" dirty="0" smtClean="0">
                <a:latin typeface="Times New Roman" pitchFamily="18" charset="0"/>
                <a:cs typeface="Times New Roman" pitchFamily="18" charset="0"/>
              </a:rPr>
              <a:t>δ(Y, S)</a:t>
            </a:r>
            <a:r>
              <a:rPr lang="en-US" sz="1800" dirty="0" smtClean="0">
                <a:latin typeface="Times New Roman" pitchFamily="18" charset="0"/>
                <a:cs typeface="Times New Roman" pitchFamily="18" charset="0"/>
              </a:rPr>
              <a:t> are (k-1)-distinguishable.</a:t>
            </a:r>
          </a:p>
          <a:p>
            <a:r>
              <a:rPr lang="en-US" sz="1800" b="1" dirty="0" smtClean="0">
                <a:latin typeface="Times New Roman" pitchFamily="18" charset="0"/>
                <a:cs typeface="Times New Roman" pitchFamily="18" charset="0"/>
              </a:rPr>
              <a:t>Step 3</a:t>
            </a:r>
            <a:r>
              <a:rPr lang="en-US" sz="1800" dirty="0" smtClean="0">
                <a:latin typeface="Times New Roman" pitchFamily="18" charset="0"/>
                <a:cs typeface="Times New Roman" pitchFamily="18" charset="0"/>
              </a:rPr>
              <a:t> − If </a:t>
            </a:r>
            <a:r>
              <a:rPr lang="en-US" sz="1800" dirty="0" err="1" smtClean="0">
                <a:latin typeface="Times New Roman" pitchFamily="18" charset="0"/>
                <a:cs typeface="Times New Roman" pitchFamily="18" charset="0"/>
              </a:rPr>
              <a:t>P</a:t>
            </a:r>
            <a:r>
              <a:rPr lang="en-US" sz="1800" baseline="-25000" dirty="0" err="1" smtClean="0">
                <a:latin typeface="Times New Roman" pitchFamily="18" charset="0"/>
                <a:cs typeface="Times New Roman" pitchFamily="18" charset="0"/>
              </a:rPr>
              <a:t>k</a:t>
            </a:r>
            <a:r>
              <a:rPr lang="en-US" sz="1800" dirty="0" smtClean="0">
                <a:latin typeface="Times New Roman" pitchFamily="18" charset="0"/>
                <a:cs typeface="Times New Roman" pitchFamily="18" charset="0"/>
              </a:rPr>
              <a:t> ≠ P</a:t>
            </a:r>
            <a:r>
              <a:rPr lang="en-US" sz="1800" baseline="-25000" dirty="0" smtClean="0">
                <a:latin typeface="Times New Roman" pitchFamily="18" charset="0"/>
                <a:cs typeface="Times New Roman" pitchFamily="18" charset="0"/>
              </a:rPr>
              <a:t>k-1</a:t>
            </a:r>
            <a:r>
              <a:rPr lang="en-US" sz="1800" dirty="0" smtClean="0">
                <a:latin typeface="Times New Roman" pitchFamily="18" charset="0"/>
                <a:cs typeface="Times New Roman" pitchFamily="18" charset="0"/>
              </a:rPr>
              <a:t>, repeat Step 2, otherwise go to Step 4.</a:t>
            </a:r>
          </a:p>
          <a:p>
            <a:r>
              <a:rPr lang="en-US" sz="1800" b="1" dirty="0" smtClean="0">
                <a:latin typeface="Times New Roman" pitchFamily="18" charset="0"/>
                <a:cs typeface="Times New Roman" pitchFamily="18" charset="0"/>
              </a:rPr>
              <a:t>Step 4</a:t>
            </a:r>
            <a:r>
              <a:rPr lang="en-US" sz="1800" dirty="0" smtClean="0">
                <a:latin typeface="Times New Roman" pitchFamily="18" charset="0"/>
                <a:cs typeface="Times New Roman" pitchFamily="18" charset="0"/>
              </a:rPr>
              <a:t> − Combine </a:t>
            </a:r>
            <a:r>
              <a:rPr lang="en-US" sz="1800" dirty="0" err="1" smtClean="0">
                <a:latin typeface="Times New Roman" pitchFamily="18" charset="0"/>
                <a:cs typeface="Times New Roman" pitchFamily="18" charset="0"/>
              </a:rPr>
              <a:t>k</a:t>
            </a:r>
            <a:r>
              <a:rPr lang="en-US" sz="1800" baseline="30000" dirty="0" err="1" smtClean="0">
                <a:latin typeface="Times New Roman" pitchFamily="18" charset="0"/>
                <a:cs typeface="Times New Roman" pitchFamily="18" charset="0"/>
              </a:rPr>
              <a:t>th</a:t>
            </a:r>
            <a:r>
              <a:rPr lang="en-US" sz="1800" dirty="0" smtClean="0">
                <a:latin typeface="Times New Roman" pitchFamily="18" charset="0"/>
                <a:cs typeface="Times New Roman" pitchFamily="18" charset="0"/>
              </a:rPr>
              <a:t> equivalent sets and make them the new states of the reduced DFA.</a:t>
            </a:r>
          </a:p>
          <a:p>
            <a:pPr marL="457200" indent="-457200" fontAlgn="base">
              <a:buNone/>
            </a:pPr>
            <a:endParaRPr lang="en-US" sz="1800" dirty="0">
              <a:latin typeface="Times New Roman" pitchFamily="18" charset="0"/>
              <a:cs typeface="Times New Roman" pitchFamily="18" charset="0"/>
            </a:endParaRPr>
          </a:p>
        </p:txBody>
      </p:sp>
    </p:spTree>
    <p:extLst>
      <p:ext uri="{BB962C8B-B14F-4D97-AF65-F5344CB8AC3E}">
        <p14:creationId xmlns:p14="http://schemas.microsoft.com/office/powerpoint/2010/main" xmlns="" val="393240785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200" b="1" dirty="0" err="1" smtClean="0">
                <a:latin typeface="Times New Roman" pitchFamily="18" charset="0"/>
                <a:cs typeface="Times New Roman" pitchFamily="18" charset="0"/>
              </a:rPr>
              <a:t>Myhill</a:t>
            </a:r>
            <a:r>
              <a:rPr lang="en-US" sz="4200" b="1" dirty="0" smtClean="0">
                <a:latin typeface="Times New Roman" pitchFamily="18" charset="0"/>
                <a:cs typeface="Times New Roman" pitchFamily="18" charset="0"/>
              </a:rPr>
              <a:t>- </a:t>
            </a:r>
            <a:r>
              <a:rPr lang="en-US" sz="4200" b="1" dirty="0" err="1" smtClean="0">
                <a:latin typeface="Times New Roman" pitchFamily="18" charset="0"/>
                <a:cs typeface="Times New Roman" pitchFamily="18" charset="0"/>
              </a:rPr>
              <a:t>Nerode</a:t>
            </a:r>
            <a:r>
              <a:rPr lang="en-US" sz="4200" b="1" dirty="0" smtClean="0">
                <a:latin typeface="Times New Roman" pitchFamily="18" charset="0"/>
                <a:cs typeface="Times New Roman" pitchFamily="18" charset="0"/>
              </a:rPr>
              <a:t> theorem</a:t>
            </a:r>
            <a:endParaRPr lang="en-US" sz="4200" b="1" dirty="0">
              <a:latin typeface="Times New Roman" pitchFamily="18" charset="0"/>
              <a:cs typeface="Times New Roman" pitchFamily="18" charset="0"/>
            </a:endParaRPr>
          </a:p>
        </p:txBody>
      </p:sp>
      <p:sp>
        <p:nvSpPr>
          <p:cNvPr id="3" name="Content Placeholder 2"/>
          <p:cNvSpPr>
            <a:spLocks noGrp="1"/>
          </p:cNvSpPr>
          <p:nvPr>
            <p:ph idx="1"/>
          </p:nvPr>
        </p:nvSpPr>
        <p:spPr>
          <a:xfrm>
            <a:off x="885582" y="1871389"/>
            <a:ext cx="9720073" cy="4023360"/>
          </a:xfrm>
        </p:spPr>
        <p:txBody>
          <a:bodyPr>
            <a:noAutofit/>
          </a:bodyPr>
          <a:lstStyle/>
          <a:p>
            <a:r>
              <a:rPr lang="en-US" sz="1800" b="1" dirty="0" smtClean="0">
                <a:latin typeface="Times New Roman" pitchFamily="18" charset="0"/>
                <a:cs typeface="Times New Roman" pitchFamily="18" charset="0"/>
              </a:rPr>
              <a:t>Step 1</a:t>
            </a:r>
            <a:r>
              <a:rPr lang="en-US" sz="1800" dirty="0" smtClean="0">
                <a:latin typeface="Times New Roman" pitchFamily="18" charset="0"/>
                <a:cs typeface="Times New Roman" pitchFamily="18" charset="0"/>
              </a:rPr>
              <a:t> − Draw a table for all pairs of states (</a:t>
            </a:r>
            <a:r>
              <a:rPr lang="en-US" sz="1800" dirty="0" err="1" smtClean="0">
                <a:latin typeface="Times New Roman" pitchFamily="18" charset="0"/>
                <a:cs typeface="Times New Roman" pitchFamily="18" charset="0"/>
              </a:rPr>
              <a:t>Q</a:t>
            </a:r>
            <a:r>
              <a:rPr lang="en-US" sz="1800" baseline="-25000" dirty="0" err="1" smtClean="0">
                <a:latin typeface="Times New Roman" pitchFamily="18" charset="0"/>
                <a:cs typeface="Times New Roman" pitchFamily="18" charset="0"/>
              </a:rPr>
              <a:t>i</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Q</a:t>
            </a:r>
            <a:r>
              <a:rPr lang="en-US" sz="1800" baseline="-25000" dirty="0" err="1" smtClean="0">
                <a:latin typeface="Times New Roman" pitchFamily="18" charset="0"/>
                <a:cs typeface="Times New Roman" pitchFamily="18" charset="0"/>
              </a:rPr>
              <a:t>j</a:t>
            </a:r>
            <a:r>
              <a:rPr lang="en-US" sz="1800" dirty="0" smtClean="0">
                <a:latin typeface="Times New Roman" pitchFamily="18" charset="0"/>
                <a:cs typeface="Times New Roman" pitchFamily="18" charset="0"/>
              </a:rPr>
              <a:t>) not necessarily connected directly [All are unmarked initially]</a:t>
            </a:r>
          </a:p>
          <a:p>
            <a:r>
              <a:rPr lang="en-US" sz="1800" b="1" dirty="0" smtClean="0">
                <a:latin typeface="Times New Roman" pitchFamily="18" charset="0"/>
                <a:cs typeface="Times New Roman" pitchFamily="18" charset="0"/>
              </a:rPr>
              <a:t>Step 2</a:t>
            </a:r>
            <a:r>
              <a:rPr lang="en-US" sz="1800" dirty="0" smtClean="0">
                <a:latin typeface="Times New Roman" pitchFamily="18" charset="0"/>
                <a:cs typeface="Times New Roman" pitchFamily="18" charset="0"/>
              </a:rPr>
              <a:t> − Consider every state pair (</a:t>
            </a:r>
            <a:r>
              <a:rPr lang="en-US" sz="1800" dirty="0" err="1" smtClean="0">
                <a:latin typeface="Times New Roman" pitchFamily="18" charset="0"/>
                <a:cs typeface="Times New Roman" pitchFamily="18" charset="0"/>
              </a:rPr>
              <a:t>Q</a:t>
            </a:r>
            <a:r>
              <a:rPr lang="en-US" sz="1800" baseline="-25000" dirty="0" err="1" smtClean="0">
                <a:latin typeface="Times New Roman" pitchFamily="18" charset="0"/>
                <a:cs typeface="Times New Roman" pitchFamily="18" charset="0"/>
              </a:rPr>
              <a:t>i</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Q</a:t>
            </a:r>
            <a:r>
              <a:rPr lang="en-US" sz="1800" baseline="-25000" dirty="0" err="1" smtClean="0">
                <a:latin typeface="Times New Roman" pitchFamily="18" charset="0"/>
                <a:cs typeface="Times New Roman" pitchFamily="18" charset="0"/>
              </a:rPr>
              <a:t>j</a:t>
            </a:r>
            <a:r>
              <a:rPr lang="en-US" sz="1800" dirty="0" smtClean="0">
                <a:latin typeface="Times New Roman" pitchFamily="18" charset="0"/>
                <a:cs typeface="Times New Roman" pitchFamily="18" charset="0"/>
              </a:rPr>
              <a:t>) in the DFA where </a:t>
            </a:r>
            <a:r>
              <a:rPr lang="en-US" sz="1800" dirty="0" err="1" smtClean="0">
                <a:latin typeface="Times New Roman" pitchFamily="18" charset="0"/>
                <a:cs typeface="Times New Roman" pitchFamily="18" charset="0"/>
              </a:rPr>
              <a:t>Q</a:t>
            </a:r>
            <a:r>
              <a:rPr lang="en-US" sz="1800" baseline="-25000" dirty="0" err="1" smtClean="0">
                <a:latin typeface="Times New Roman" pitchFamily="18" charset="0"/>
                <a:cs typeface="Times New Roman" pitchFamily="18" charset="0"/>
              </a:rPr>
              <a:t>i</a:t>
            </a:r>
            <a:r>
              <a:rPr lang="en-US" sz="1800" dirty="0" smtClean="0">
                <a:latin typeface="Times New Roman" pitchFamily="18" charset="0"/>
                <a:cs typeface="Times New Roman" pitchFamily="18" charset="0"/>
              </a:rPr>
              <a:t> ∈ F and </a:t>
            </a:r>
            <a:r>
              <a:rPr lang="en-US" sz="1800" dirty="0" err="1" smtClean="0">
                <a:latin typeface="Times New Roman" pitchFamily="18" charset="0"/>
                <a:cs typeface="Times New Roman" pitchFamily="18" charset="0"/>
              </a:rPr>
              <a:t>Q</a:t>
            </a:r>
            <a:r>
              <a:rPr lang="en-US" sz="1800" baseline="-25000" dirty="0" err="1" smtClean="0">
                <a:latin typeface="Times New Roman" pitchFamily="18" charset="0"/>
                <a:cs typeface="Times New Roman" pitchFamily="18" charset="0"/>
              </a:rPr>
              <a:t>j</a:t>
            </a:r>
            <a:r>
              <a:rPr lang="en-US" sz="1800" dirty="0" smtClean="0">
                <a:latin typeface="Times New Roman" pitchFamily="18" charset="0"/>
                <a:cs typeface="Times New Roman" pitchFamily="18" charset="0"/>
              </a:rPr>
              <a:t> ∉ F or vice versa and mark them. [Here F is the set of final states]</a:t>
            </a:r>
          </a:p>
          <a:p>
            <a:r>
              <a:rPr lang="en-US" sz="1800" b="1" dirty="0" smtClean="0">
                <a:latin typeface="Times New Roman" pitchFamily="18" charset="0"/>
                <a:cs typeface="Times New Roman" pitchFamily="18" charset="0"/>
              </a:rPr>
              <a:t>Step 3</a:t>
            </a:r>
            <a:r>
              <a:rPr lang="en-US" sz="1800" dirty="0" smtClean="0">
                <a:latin typeface="Times New Roman" pitchFamily="18" charset="0"/>
                <a:cs typeface="Times New Roman" pitchFamily="18" charset="0"/>
              </a:rPr>
              <a:t> − Repeat this step until we cannot mark anymore states −</a:t>
            </a:r>
          </a:p>
          <a:p>
            <a:r>
              <a:rPr lang="en-US" sz="1800" dirty="0" smtClean="0">
                <a:latin typeface="Times New Roman" pitchFamily="18" charset="0"/>
                <a:cs typeface="Times New Roman" pitchFamily="18" charset="0"/>
              </a:rPr>
              <a:t>If there is an unmarked pair (</a:t>
            </a:r>
            <a:r>
              <a:rPr lang="en-US" sz="1800" dirty="0" err="1" smtClean="0">
                <a:latin typeface="Times New Roman" pitchFamily="18" charset="0"/>
                <a:cs typeface="Times New Roman" pitchFamily="18" charset="0"/>
              </a:rPr>
              <a:t>Q</a:t>
            </a:r>
            <a:r>
              <a:rPr lang="en-US" sz="1800" baseline="-25000" dirty="0" err="1" smtClean="0">
                <a:latin typeface="Times New Roman" pitchFamily="18" charset="0"/>
                <a:cs typeface="Times New Roman" pitchFamily="18" charset="0"/>
              </a:rPr>
              <a:t>i</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Q</a:t>
            </a:r>
            <a:r>
              <a:rPr lang="en-US" sz="1800" baseline="-25000" dirty="0" err="1" smtClean="0">
                <a:latin typeface="Times New Roman" pitchFamily="18" charset="0"/>
                <a:cs typeface="Times New Roman" pitchFamily="18" charset="0"/>
              </a:rPr>
              <a:t>j</a:t>
            </a:r>
            <a:r>
              <a:rPr lang="en-US" sz="1800" dirty="0" smtClean="0">
                <a:latin typeface="Times New Roman" pitchFamily="18" charset="0"/>
                <a:cs typeface="Times New Roman" pitchFamily="18" charset="0"/>
              </a:rPr>
              <a:t>), mark it if the pair {δ (</a:t>
            </a:r>
            <a:r>
              <a:rPr lang="en-US" sz="1800" dirty="0" err="1" smtClean="0">
                <a:latin typeface="Times New Roman" pitchFamily="18" charset="0"/>
                <a:cs typeface="Times New Roman" pitchFamily="18" charset="0"/>
              </a:rPr>
              <a:t>Q</a:t>
            </a:r>
            <a:r>
              <a:rPr lang="en-US" sz="1800" baseline="-25000" dirty="0" err="1" smtClean="0">
                <a:latin typeface="Times New Roman" pitchFamily="18" charset="0"/>
                <a:cs typeface="Times New Roman" pitchFamily="18" charset="0"/>
              </a:rPr>
              <a:t>i</a:t>
            </a:r>
            <a:r>
              <a:rPr lang="en-US" sz="1800" dirty="0" smtClean="0">
                <a:latin typeface="Times New Roman" pitchFamily="18" charset="0"/>
                <a:cs typeface="Times New Roman" pitchFamily="18" charset="0"/>
              </a:rPr>
              <a:t>, A), δ (</a:t>
            </a:r>
            <a:r>
              <a:rPr lang="en-US" sz="1800" dirty="0" err="1" smtClean="0">
                <a:latin typeface="Times New Roman" pitchFamily="18" charset="0"/>
                <a:cs typeface="Times New Roman" pitchFamily="18" charset="0"/>
              </a:rPr>
              <a:t>Q</a:t>
            </a:r>
            <a:r>
              <a:rPr lang="en-US" sz="1800" baseline="-25000" dirty="0" err="1" smtClean="0">
                <a:latin typeface="Times New Roman" pitchFamily="18" charset="0"/>
                <a:cs typeface="Times New Roman" pitchFamily="18" charset="0"/>
              </a:rPr>
              <a:t>i</a:t>
            </a:r>
            <a:r>
              <a:rPr lang="en-US" sz="1800" dirty="0" smtClean="0">
                <a:latin typeface="Times New Roman" pitchFamily="18" charset="0"/>
                <a:cs typeface="Times New Roman" pitchFamily="18" charset="0"/>
              </a:rPr>
              <a:t>, A)} is marked for some input alphabet.</a:t>
            </a:r>
          </a:p>
          <a:p>
            <a:r>
              <a:rPr lang="en-US" sz="1800" b="1" dirty="0" smtClean="0">
                <a:latin typeface="Times New Roman" pitchFamily="18" charset="0"/>
                <a:cs typeface="Times New Roman" pitchFamily="18" charset="0"/>
              </a:rPr>
              <a:t>Step 4</a:t>
            </a:r>
            <a:r>
              <a:rPr lang="en-US" sz="1800" dirty="0" smtClean="0">
                <a:latin typeface="Times New Roman" pitchFamily="18" charset="0"/>
                <a:cs typeface="Times New Roman" pitchFamily="18" charset="0"/>
              </a:rPr>
              <a:t> − Combine all the unmarked pair (</a:t>
            </a:r>
            <a:r>
              <a:rPr lang="en-US" sz="1800" dirty="0" err="1" smtClean="0">
                <a:latin typeface="Times New Roman" pitchFamily="18" charset="0"/>
                <a:cs typeface="Times New Roman" pitchFamily="18" charset="0"/>
              </a:rPr>
              <a:t>Q</a:t>
            </a:r>
            <a:r>
              <a:rPr lang="en-US" sz="1800" baseline="-25000" dirty="0" err="1" smtClean="0">
                <a:latin typeface="Times New Roman" pitchFamily="18" charset="0"/>
                <a:cs typeface="Times New Roman" pitchFamily="18" charset="0"/>
              </a:rPr>
              <a:t>i</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Q</a:t>
            </a:r>
            <a:r>
              <a:rPr lang="en-US" sz="1800" baseline="-25000" dirty="0" err="1" smtClean="0">
                <a:latin typeface="Times New Roman" pitchFamily="18" charset="0"/>
                <a:cs typeface="Times New Roman" pitchFamily="18" charset="0"/>
              </a:rPr>
              <a:t>j</a:t>
            </a:r>
            <a:r>
              <a:rPr lang="en-US" sz="1800" dirty="0" smtClean="0">
                <a:latin typeface="Times New Roman" pitchFamily="18" charset="0"/>
                <a:cs typeface="Times New Roman" pitchFamily="18" charset="0"/>
              </a:rPr>
              <a:t>) and make them a single state in the reduced DFA.</a:t>
            </a:r>
          </a:p>
          <a:p>
            <a:pPr algn="just" fontAlgn="base"/>
            <a:endParaRPr lang="en-US" sz="1800" dirty="0">
              <a:latin typeface="Times New Roman" pitchFamily="18" charset="0"/>
              <a:cs typeface="Times New Roman" pitchFamily="18" charset="0"/>
            </a:endParaRPr>
          </a:p>
        </p:txBody>
      </p:sp>
    </p:spTree>
    <p:extLst>
      <p:ext uri="{BB962C8B-B14F-4D97-AF65-F5344CB8AC3E}">
        <p14:creationId xmlns:p14="http://schemas.microsoft.com/office/powerpoint/2010/main" xmlns="" val="346755692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4200" b="1" dirty="0" smtClean="0">
                <a:latin typeface="Times New Roman" pitchFamily="18" charset="0"/>
                <a:cs typeface="Times New Roman" pitchFamily="18" charset="0"/>
              </a:rPr>
              <a:t>Regular Expression</a:t>
            </a:r>
            <a:endParaRPr lang="en-US" sz="4200" dirty="0">
              <a:latin typeface="Times New Roman" pitchFamily="18" charset="0"/>
              <a:cs typeface="Times New Roman" pitchFamily="18" charset="0"/>
            </a:endParaRPr>
          </a:p>
        </p:txBody>
      </p:sp>
      <p:sp>
        <p:nvSpPr>
          <p:cNvPr id="3" name="Content Placeholder 2"/>
          <p:cNvSpPr>
            <a:spLocks noGrp="1"/>
          </p:cNvSpPr>
          <p:nvPr>
            <p:ph idx="1"/>
          </p:nvPr>
        </p:nvSpPr>
        <p:spPr>
          <a:xfrm>
            <a:off x="775854" y="1899099"/>
            <a:ext cx="10515599" cy="4023360"/>
          </a:xfrm>
        </p:spPr>
        <p:txBody>
          <a:bodyPr>
            <a:noAutofit/>
          </a:bodyPr>
          <a:lstStyle/>
          <a:p>
            <a:pPr fontAlgn="base">
              <a:buFont typeface="Wingdings" panose="05000000000000000000" pitchFamily="2" charset="2"/>
              <a:buChar char="Ø"/>
            </a:pPr>
            <a:r>
              <a:rPr lang="en-US" sz="1800" dirty="0" smtClean="0">
                <a:solidFill>
                  <a:srgbClr val="333333"/>
                </a:solidFill>
                <a:latin typeface="Times New Roman" pitchFamily="18" charset="0"/>
                <a:cs typeface="Times New Roman" pitchFamily="18" charset="0"/>
              </a:rPr>
              <a:t>A regular expression can be defined as a language or string accepted by a finite automata.</a:t>
            </a:r>
          </a:p>
          <a:p>
            <a:pPr fontAlgn="base">
              <a:buFont typeface="Wingdings" panose="05000000000000000000" pitchFamily="2" charset="2"/>
              <a:buChar char="Ø"/>
            </a:pPr>
            <a:r>
              <a:rPr lang="en-US" sz="1800" dirty="0" smtClean="0">
                <a:solidFill>
                  <a:srgbClr val="333333"/>
                </a:solidFill>
                <a:latin typeface="Times New Roman" pitchFamily="18" charset="0"/>
                <a:cs typeface="Times New Roman" pitchFamily="18" charset="0"/>
              </a:rPr>
              <a:t>We know that a finite automata consists of five </a:t>
            </a:r>
            <a:r>
              <a:rPr lang="en-US" sz="1800" dirty="0" err="1" smtClean="0">
                <a:solidFill>
                  <a:srgbClr val="333333"/>
                </a:solidFill>
                <a:latin typeface="Times New Roman" pitchFamily="18" charset="0"/>
                <a:cs typeface="Times New Roman" pitchFamily="18" charset="0"/>
              </a:rPr>
              <a:t>tuples</a:t>
            </a:r>
            <a:r>
              <a:rPr lang="en-US" sz="1800" dirty="0" smtClean="0">
                <a:solidFill>
                  <a:srgbClr val="333333"/>
                </a:solidFill>
                <a:latin typeface="Times New Roman" pitchFamily="18" charset="0"/>
                <a:cs typeface="Times New Roman" pitchFamily="18" charset="0"/>
              </a:rPr>
              <a:t> {Q, Σ, </a:t>
            </a:r>
            <a:r>
              <a:rPr lang="en-US" sz="1800" i="1" dirty="0" smtClean="0">
                <a:solidFill>
                  <a:srgbClr val="333333"/>
                </a:solidFill>
                <a:latin typeface="Times New Roman" pitchFamily="18" charset="0"/>
                <a:cs typeface="Times New Roman" pitchFamily="18" charset="0"/>
              </a:rPr>
              <a:t>δ</a:t>
            </a:r>
            <a:r>
              <a:rPr lang="en-US" sz="1800" dirty="0" smtClean="0">
                <a:solidFill>
                  <a:srgbClr val="333333"/>
                </a:solidFill>
                <a:latin typeface="Times New Roman" pitchFamily="18" charset="0"/>
                <a:cs typeface="Times New Roman" pitchFamily="18" charset="0"/>
              </a:rPr>
              <a:t>, q</a:t>
            </a:r>
            <a:r>
              <a:rPr lang="en-US" sz="1800" baseline="-25000" dirty="0" smtClean="0">
                <a:solidFill>
                  <a:srgbClr val="333333"/>
                </a:solidFill>
                <a:latin typeface="Times New Roman" pitchFamily="18" charset="0"/>
                <a:cs typeface="Times New Roman" pitchFamily="18" charset="0"/>
              </a:rPr>
              <a:t>0</a:t>
            </a:r>
            <a:r>
              <a:rPr lang="en-US" sz="1800" dirty="0" smtClean="0">
                <a:solidFill>
                  <a:srgbClr val="333333"/>
                </a:solidFill>
                <a:latin typeface="Times New Roman" pitchFamily="18" charset="0"/>
                <a:cs typeface="Times New Roman" pitchFamily="18" charset="0"/>
              </a:rPr>
              <a:t>, </a:t>
            </a:r>
            <a:r>
              <a:rPr lang="en-US" sz="1800" i="1" dirty="0" smtClean="0">
                <a:solidFill>
                  <a:srgbClr val="333333"/>
                </a:solidFill>
                <a:latin typeface="Times New Roman" pitchFamily="18" charset="0"/>
                <a:cs typeface="Times New Roman" pitchFamily="18" charset="0"/>
              </a:rPr>
              <a:t>F</a:t>
            </a:r>
            <a:r>
              <a:rPr lang="en-US" sz="1800" dirty="0" smtClean="0">
                <a:solidFill>
                  <a:srgbClr val="333333"/>
                </a:solidFill>
                <a:latin typeface="Times New Roman" pitchFamily="18" charset="0"/>
                <a:cs typeface="Times New Roman" pitchFamily="18" charset="0"/>
              </a:rPr>
              <a:t>}. Among them a Regular Expression is a string on Σ, i.e. it will consist only with input alphabets.</a:t>
            </a:r>
          </a:p>
          <a:p>
            <a:pPr fontAlgn="base">
              <a:buFont typeface="Wingdings" panose="05000000000000000000" pitchFamily="2" charset="2"/>
              <a:buChar char="Ø"/>
            </a:pPr>
            <a:r>
              <a:rPr lang="en-US" sz="1800" dirty="0" smtClean="0">
                <a:solidFill>
                  <a:srgbClr val="000000"/>
                </a:solidFill>
                <a:latin typeface="Times New Roman" pitchFamily="18" charset="0"/>
                <a:cs typeface="Times New Roman" pitchFamily="18" charset="0"/>
              </a:rPr>
              <a:t>Regular expressions are used to match character combinations in strings. String searching algorithm used this pattern to find the operations on a string.</a:t>
            </a:r>
          </a:p>
          <a:p>
            <a:pPr fontAlgn="base">
              <a:buFont typeface="Wingdings" panose="05000000000000000000" pitchFamily="2" charset="2"/>
              <a:buChar char="Ø"/>
            </a:pPr>
            <a:r>
              <a:rPr lang="en-US" sz="1800" dirty="0" smtClean="0">
                <a:solidFill>
                  <a:srgbClr val="000000"/>
                </a:solidFill>
                <a:latin typeface="Times New Roman" pitchFamily="18" charset="0"/>
                <a:cs typeface="Times New Roman" pitchFamily="18" charset="0"/>
              </a:rPr>
              <a:t>Regular language can be easily described by simple expression is known as regular expression.</a:t>
            </a:r>
          </a:p>
          <a:p>
            <a:pPr fontAlgn="base">
              <a:buFont typeface="Wingdings" panose="05000000000000000000" pitchFamily="2" charset="2"/>
              <a:buChar char="Ø"/>
            </a:pPr>
            <a:r>
              <a:rPr lang="en-US" sz="1800" dirty="0" smtClean="0">
                <a:solidFill>
                  <a:srgbClr val="000000"/>
                </a:solidFill>
                <a:latin typeface="Times New Roman" pitchFamily="18" charset="0"/>
                <a:cs typeface="Times New Roman" pitchFamily="18" charset="0"/>
              </a:rPr>
              <a:t>Finite automata used to recognise the pattern of string but regular expression are used to generate pattern of string.</a:t>
            </a:r>
          </a:p>
          <a:p>
            <a:pPr fontAlgn="base">
              <a:buFont typeface="Wingdings" panose="05000000000000000000" pitchFamily="2" charset="2"/>
              <a:buChar char="Ø"/>
            </a:pPr>
            <a:r>
              <a:rPr lang="en-US" sz="1800" dirty="0" smtClean="0">
                <a:solidFill>
                  <a:srgbClr val="000000"/>
                </a:solidFill>
                <a:latin typeface="Times New Roman" pitchFamily="18" charset="0"/>
                <a:cs typeface="Times New Roman" pitchFamily="18" charset="0"/>
              </a:rPr>
              <a:t>Regular expression is an algebraic formula whose value is a pattern consisting of a set of string called the language of expression.</a:t>
            </a:r>
          </a:p>
          <a:p>
            <a:endParaRPr lang="en-US" sz="1800" dirty="0">
              <a:latin typeface="Times New Roman" pitchFamily="18" charset="0"/>
              <a:cs typeface="Times New Roman" pitchFamily="18" charset="0"/>
            </a:endParaRPr>
          </a:p>
        </p:txBody>
      </p:sp>
    </p:spTree>
    <p:extLst>
      <p:ext uri="{BB962C8B-B14F-4D97-AF65-F5344CB8AC3E}">
        <p14:creationId xmlns:p14="http://schemas.microsoft.com/office/powerpoint/2010/main" xmlns="" val="166365001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5400" b="1" dirty="0" smtClean="0">
                <a:latin typeface="Times New Roman" pitchFamily="18" charset="0"/>
                <a:cs typeface="Times New Roman" pitchFamily="18" charset="0"/>
              </a:rPr>
              <a:t>Definition of Regular Expression</a:t>
            </a:r>
            <a:endParaRPr lang="en-US" dirty="0"/>
          </a:p>
        </p:txBody>
      </p:sp>
      <p:sp>
        <p:nvSpPr>
          <p:cNvPr id="3" name="Content Placeholder 2"/>
          <p:cNvSpPr>
            <a:spLocks noGrp="1"/>
          </p:cNvSpPr>
          <p:nvPr>
            <p:ph idx="1"/>
          </p:nvPr>
        </p:nvSpPr>
        <p:spPr/>
        <p:txBody>
          <a:bodyPr>
            <a:noAutofit/>
          </a:bodyPr>
          <a:lstStyle/>
          <a:p>
            <a:r>
              <a:rPr lang="en-US" sz="1800" dirty="0" smtClean="0">
                <a:latin typeface="Times New Roman" pitchFamily="18" charset="0"/>
                <a:cs typeface="Times New Roman" pitchFamily="18" charset="0"/>
              </a:rPr>
              <a:t>The set of regular expression is defined by the following rules: </a:t>
            </a:r>
          </a:p>
          <a:p>
            <a:r>
              <a:rPr lang="en-US" sz="1800" dirty="0" smtClean="0">
                <a:latin typeface="Times New Roman" pitchFamily="18" charset="0"/>
                <a:cs typeface="Times New Roman" pitchFamily="18" charset="0"/>
              </a:rPr>
              <a:t>1. Every letter of Σ can be made into a regular expression, null string. E itself is a regular expression.</a:t>
            </a:r>
          </a:p>
          <a:p>
            <a:r>
              <a:rPr lang="en-US" sz="1800" dirty="0" smtClean="0">
                <a:latin typeface="Times New Roman" pitchFamily="18" charset="0"/>
                <a:cs typeface="Times New Roman" pitchFamily="18" charset="0"/>
              </a:rPr>
              <a:t>2. If r, and r₂ are regular expression, then</a:t>
            </a:r>
          </a:p>
          <a:p>
            <a:pPr marL="457200" indent="-166688">
              <a:buFont typeface="Arial" pitchFamily="34" charset="0"/>
              <a:buChar char="•"/>
            </a:pPr>
            <a:r>
              <a:rPr lang="en-US" sz="1800" dirty="0" smtClean="0">
                <a:latin typeface="Times New Roman" pitchFamily="18" charset="0"/>
                <a:cs typeface="Times New Roman" pitchFamily="18" charset="0"/>
              </a:rPr>
              <a:t>(r1)</a:t>
            </a:r>
          </a:p>
          <a:p>
            <a:pPr marL="457200" indent="-166688">
              <a:buFont typeface="Arial" pitchFamily="34" charset="0"/>
              <a:buChar char="•"/>
            </a:pPr>
            <a:r>
              <a:rPr lang="en-US" sz="1800" dirty="0" smtClean="0">
                <a:latin typeface="Times New Roman" pitchFamily="18" charset="0"/>
                <a:cs typeface="Times New Roman" pitchFamily="18" charset="0"/>
              </a:rPr>
              <a:t>r1r2</a:t>
            </a:r>
          </a:p>
          <a:p>
            <a:pPr marL="457200" indent="-166688">
              <a:buFont typeface="Arial" pitchFamily="34" charset="0"/>
              <a:buChar char="•"/>
            </a:pP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r,+r</a:t>
            </a:r>
            <a:r>
              <a:rPr lang="en-US" sz="1800" dirty="0" smtClean="0">
                <a:latin typeface="Times New Roman" pitchFamily="18" charset="0"/>
                <a:cs typeface="Times New Roman" pitchFamily="18" charset="0"/>
              </a:rPr>
              <a:t>₂</a:t>
            </a:r>
          </a:p>
          <a:p>
            <a:pPr marL="457200" indent="-166688">
              <a:buFont typeface="Arial" pitchFamily="34" charset="0"/>
              <a:buChar char="•"/>
            </a:pPr>
            <a:r>
              <a:rPr lang="en-US" sz="1800" dirty="0" smtClean="0">
                <a:latin typeface="Times New Roman" pitchFamily="18" charset="0"/>
                <a:cs typeface="Times New Roman" pitchFamily="18" charset="0"/>
              </a:rPr>
              <a:t> r1*</a:t>
            </a:r>
          </a:p>
          <a:p>
            <a:pPr marL="457200" indent="-166688">
              <a:buFont typeface="Arial" pitchFamily="34" charset="0"/>
              <a:buChar char="•"/>
            </a:pPr>
            <a:r>
              <a:rPr lang="en-US" sz="1800" dirty="0" smtClean="0">
                <a:latin typeface="Times New Roman" pitchFamily="18" charset="0"/>
                <a:cs typeface="Times New Roman" pitchFamily="18" charset="0"/>
              </a:rPr>
              <a:t> r1+ are also regular expression.</a:t>
            </a:r>
          </a:p>
          <a:p>
            <a:r>
              <a:rPr lang="en-US" sz="1800" dirty="0" smtClean="0">
                <a:latin typeface="Times New Roman" pitchFamily="18" charset="0"/>
                <a:cs typeface="Times New Roman" pitchFamily="18" charset="0"/>
              </a:rPr>
              <a:t>3. Nothing else is regular expression.</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801859"/>
            <a:ext cx="9720072" cy="1209822"/>
          </a:xfrm>
        </p:spPr>
        <p:txBody>
          <a:bodyPr>
            <a:normAutofit/>
          </a:bodyPr>
          <a:lstStyle/>
          <a:p>
            <a:r>
              <a:rPr lang="en-IN" sz="4200" b="1" dirty="0" smtClean="0">
                <a:latin typeface="Times New Roman" pitchFamily="18" charset="0"/>
                <a:cs typeface="Times New Roman" pitchFamily="18" charset="0"/>
              </a:rPr>
              <a:t>Operations On Regular Language</a:t>
            </a:r>
            <a:endParaRPr lang="en-US" sz="4200" dirty="0">
              <a:latin typeface="Times New Roman" pitchFamily="18" charset="0"/>
              <a:cs typeface="Times New Roman" pitchFamily="18" charset="0"/>
            </a:endParaRPr>
          </a:p>
        </p:txBody>
      </p:sp>
      <p:sp>
        <p:nvSpPr>
          <p:cNvPr id="3" name="Content Placeholder 2"/>
          <p:cNvSpPr>
            <a:spLocks noGrp="1"/>
          </p:cNvSpPr>
          <p:nvPr>
            <p:ph idx="1"/>
          </p:nvPr>
        </p:nvSpPr>
        <p:spPr>
          <a:xfrm>
            <a:off x="1028860" y="2230582"/>
            <a:ext cx="9957795" cy="3962400"/>
          </a:xfrm>
        </p:spPr>
        <p:txBody>
          <a:bodyPr>
            <a:noAutofit/>
          </a:bodyPr>
          <a:lstStyle/>
          <a:p>
            <a:pPr algn="just">
              <a:buFont typeface="Wingdings" panose="05000000000000000000" pitchFamily="2" charset="2"/>
              <a:buChar char="Ø"/>
            </a:pPr>
            <a:r>
              <a:rPr lang="en-US" sz="1800" b="1" dirty="0" smtClean="0">
                <a:solidFill>
                  <a:srgbClr val="333333"/>
                </a:solidFill>
                <a:latin typeface="Times New Roman" pitchFamily="18" charset="0"/>
                <a:cs typeface="Times New Roman" pitchFamily="18" charset="0"/>
              </a:rPr>
              <a:t>Union:</a:t>
            </a:r>
            <a:r>
              <a:rPr lang="en-US" sz="1800" dirty="0" smtClean="0">
                <a:solidFill>
                  <a:srgbClr val="333333"/>
                </a:solidFill>
                <a:latin typeface="Times New Roman" pitchFamily="18" charset="0"/>
                <a:cs typeface="Times New Roman" pitchFamily="18" charset="0"/>
              </a:rPr>
              <a:t> If L and M are two regular languages then their union L U M is also a union.</a:t>
            </a:r>
          </a:p>
          <a:p>
            <a:pPr lvl="1" algn="just"/>
            <a:r>
              <a:rPr lang="en-US" dirty="0" smtClean="0">
                <a:solidFill>
                  <a:srgbClr val="000000"/>
                </a:solidFill>
                <a:latin typeface="Times New Roman" pitchFamily="18" charset="0"/>
                <a:cs typeface="Times New Roman" pitchFamily="18" charset="0"/>
              </a:rPr>
              <a:t> L U M = {s | s is in L or s is in M}  </a:t>
            </a:r>
          </a:p>
          <a:p>
            <a:pPr algn="just">
              <a:buFont typeface="Wingdings" panose="05000000000000000000" pitchFamily="2" charset="2"/>
              <a:buChar char="Ø"/>
            </a:pPr>
            <a:r>
              <a:rPr lang="en-US" sz="1800" b="1" dirty="0" smtClean="0">
                <a:solidFill>
                  <a:srgbClr val="333333"/>
                </a:solidFill>
                <a:latin typeface="Times New Roman" pitchFamily="18" charset="0"/>
                <a:cs typeface="Times New Roman" pitchFamily="18" charset="0"/>
              </a:rPr>
              <a:t>Intersection:</a:t>
            </a:r>
            <a:r>
              <a:rPr lang="en-US" sz="1800" dirty="0" smtClean="0">
                <a:solidFill>
                  <a:srgbClr val="333333"/>
                </a:solidFill>
                <a:latin typeface="Times New Roman" pitchFamily="18" charset="0"/>
                <a:cs typeface="Times New Roman" pitchFamily="18" charset="0"/>
              </a:rPr>
              <a:t> If L and M are two regular languages then their intersection is also an intersection.</a:t>
            </a:r>
          </a:p>
          <a:p>
            <a:pPr lvl="1" algn="just"/>
            <a:r>
              <a:rPr lang="en-US" dirty="0" smtClean="0">
                <a:solidFill>
                  <a:srgbClr val="000000"/>
                </a:solidFill>
                <a:latin typeface="Times New Roman" pitchFamily="18" charset="0"/>
                <a:cs typeface="Times New Roman" pitchFamily="18" charset="0"/>
              </a:rPr>
              <a:t> L ⋂ M = {</a:t>
            </a:r>
            <a:r>
              <a:rPr lang="en-US" dirty="0" err="1" smtClean="0">
                <a:solidFill>
                  <a:srgbClr val="000000"/>
                </a:solidFill>
                <a:latin typeface="Times New Roman" pitchFamily="18" charset="0"/>
                <a:cs typeface="Times New Roman" pitchFamily="18" charset="0"/>
              </a:rPr>
              <a:t>st</a:t>
            </a:r>
            <a:r>
              <a:rPr lang="en-US" dirty="0" smtClean="0">
                <a:solidFill>
                  <a:srgbClr val="000000"/>
                </a:solidFill>
                <a:latin typeface="Times New Roman" pitchFamily="18" charset="0"/>
                <a:cs typeface="Times New Roman" pitchFamily="18" charset="0"/>
              </a:rPr>
              <a:t> | s is in L and t is in M}  </a:t>
            </a:r>
          </a:p>
          <a:p>
            <a:pPr algn="just">
              <a:buFont typeface="Wingdings" panose="05000000000000000000" pitchFamily="2" charset="2"/>
              <a:buChar char="Ø"/>
            </a:pPr>
            <a:r>
              <a:rPr lang="en-US" sz="1800" b="1" dirty="0" err="1" smtClean="0">
                <a:solidFill>
                  <a:srgbClr val="333333"/>
                </a:solidFill>
                <a:latin typeface="Times New Roman" pitchFamily="18" charset="0"/>
                <a:cs typeface="Times New Roman" pitchFamily="18" charset="0"/>
              </a:rPr>
              <a:t>Kleen</a:t>
            </a:r>
            <a:r>
              <a:rPr lang="en-US" sz="1800" b="1" dirty="0" smtClean="0">
                <a:solidFill>
                  <a:srgbClr val="333333"/>
                </a:solidFill>
                <a:latin typeface="Times New Roman" pitchFamily="18" charset="0"/>
                <a:cs typeface="Times New Roman" pitchFamily="18" charset="0"/>
              </a:rPr>
              <a:t> closure:</a:t>
            </a:r>
            <a:r>
              <a:rPr lang="en-US" sz="1800" dirty="0" smtClean="0">
                <a:solidFill>
                  <a:srgbClr val="333333"/>
                </a:solidFill>
                <a:latin typeface="Times New Roman" pitchFamily="18" charset="0"/>
                <a:cs typeface="Times New Roman" pitchFamily="18" charset="0"/>
              </a:rPr>
              <a:t> If L is a regular language then its </a:t>
            </a:r>
            <a:r>
              <a:rPr lang="en-US" sz="1800" dirty="0" err="1" smtClean="0">
                <a:solidFill>
                  <a:srgbClr val="333333"/>
                </a:solidFill>
                <a:latin typeface="Times New Roman" pitchFamily="18" charset="0"/>
                <a:cs typeface="Times New Roman" pitchFamily="18" charset="0"/>
              </a:rPr>
              <a:t>Kleen</a:t>
            </a:r>
            <a:r>
              <a:rPr lang="en-US" sz="1800" dirty="0" smtClean="0">
                <a:solidFill>
                  <a:srgbClr val="333333"/>
                </a:solidFill>
                <a:latin typeface="Times New Roman" pitchFamily="18" charset="0"/>
                <a:cs typeface="Times New Roman" pitchFamily="18" charset="0"/>
              </a:rPr>
              <a:t> closure L1* will also be a regular language.</a:t>
            </a:r>
          </a:p>
          <a:p>
            <a:pPr lvl="1"/>
            <a:r>
              <a:rPr lang="en-US" dirty="0" smtClean="0">
                <a:solidFill>
                  <a:srgbClr val="000000"/>
                </a:solidFill>
                <a:latin typeface="Times New Roman" pitchFamily="18" charset="0"/>
                <a:cs typeface="Times New Roman" pitchFamily="18" charset="0"/>
              </a:rPr>
              <a:t> L* = Zero or more occurrence of language L.</a:t>
            </a:r>
          </a:p>
          <a:p>
            <a:pPr algn="just" fontAlgn="base">
              <a:buNone/>
            </a:pPr>
            <a:endParaRPr lang="en-US" sz="1800" dirty="0" smtClean="0">
              <a:latin typeface="Times New Roman" pitchFamily="18" charset="0"/>
              <a:cs typeface="Times New Roman" pitchFamily="18" charset="0"/>
            </a:endParaRPr>
          </a:p>
          <a:p>
            <a:pPr algn="just" fontAlgn="base">
              <a:buNone/>
            </a:pPr>
            <a:endParaRPr lang="en-US" sz="1800" dirty="0" smtClean="0">
              <a:latin typeface="Times New Roman" pitchFamily="18" charset="0"/>
              <a:cs typeface="Times New Roman" pitchFamily="18" charset="0"/>
            </a:endParaRPr>
          </a:p>
          <a:p>
            <a:endParaRPr lang="en-US" sz="1800" dirty="0"/>
          </a:p>
        </p:txBody>
      </p:sp>
    </p:spTree>
    <p:extLst>
      <p:ext uri="{BB962C8B-B14F-4D97-AF65-F5344CB8AC3E}">
        <p14:creationId xmlns:p14="http://schemas.microsoft.com/office/powerpoint/2010/main" xmlns="" val="143306098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7519" y="711825"/>
            <a:ext cx="9720072" cy="1299855"/>
          </a:xfrm>
        </p:spPr>
        <p:txBody>
          <a:bodyPr>
            <a:normAutofit/>
          </a:bodyPr>
          <a:lstStyle/>
          <a:p>
            <a:r>
              <a:rPr lang="en-IN" sz="4200" b="1" dirty="0" smtClean="0">
                <a:latin typeface="Times New Roman" pitchFamily="18" charset="0"/>
                <a:cs typeface="Times New Roman" pitchFamily="18" charset="0"/>
              </a:rPr>
              <a:t>Example For Regular Expressions</a:t>
            </a:r>
            <a:endParaRPr lang="en-US" sz="4200" dirty="0">
              <a:latin typeface="Times New Roman" pitchFamily="18" charset="0"/>
              <a:cs typeface="Times New Roman" pitchFamily="18" charset="0"/>
            </a:endParaRPr>
          </a:p>
        </p:txBody>
      </p:sp>
      <p:sp>
        <p:nvSpPr>
          <p:cNvPr id="3" name="Content Placeholder 2"/>
          <p:cNvSpPr>
            <a:spLocks noGrp="1"/>
          </p:cNvSpPr>
          <p:nvPr>
            <p:ph idx="1"/>
          </p:nvPr>
        </p:nvSpPr>
        <p:spPr>
          <a:xfrm>
            <a:off x="1025235" y="2036618"/>
            <a:ext cx="10369595" cy="4267200"/>
          </a:xfrm>
        </p:spPr>
        <p:txBody>
          <a:bodyPr>
            <a:noAutofit/>
          </a:bodyPr>
          <a:lstStyle/>
          <a:p>
            <a:pPr marL="0" indent="0" algn="just">
              <a:buNone/>
            </a:pPr>
            <a:r>
              <a:rPr lang="en-US" sz="1800" b="1" dirty="0" smtClean="0">
                <a:latin typeface="Times New Roman" pitchFamily="18" charset="0"/>
                <a:cs typeface="Times New Roman" pitchFamily="18" charset="0"/>
              </a:rPr>
              <a:t>Example 1: </a:t>
            </a:r>
            <a:r>
              <a:rPr lang="en-US" dirty="0" smtClean="0">
                <a:solidFill>
                  <a:srgbClr val="333333"/>
                </a:solidFill>
                <a:latin typeface="Times New Roman" pitchFamily="18" charset="0"/>
                <a:cs typeface="Times New Roman" pitchFamily="18" charset="0"/>
              </a:rPr>
              <a:t>Write the regular expression for the language accepting all combinations of </a:t>
            </a:r>
            <a:r>
              <a:rPr lang="en-US" dirty="0" err="1" smtClean="0">
                <a:solidFill>
                  <a:srgbClr val="333333"/>
                </a:solidFill>
                <a:latin typeface="Times New Roman" pitchFamily="18" charset="0"/>
                <a:cs typeface="Times New Roman" pitchFamily="18" charset="0"/>
              </a:rPr>
              <a:t>a's</a:t>
            </a:r>
            <a:r>
              <a:rPr lang="en-US" dirty="0" smtClean="0">
                <a:solidFill>
                  <a:srgbClr val="333333"/>
                </a:solidFill>
                <a:latin typeface="Times New Roman" pitchFamily="18" charset="0"/>
                <a:cs typeface="Times New Roman" pitchFamily="18" charset="0"/>
              </a:rPr>
              <a:t>, over the set ∑ = {a}</a:t>
            </a:r>
          </a:p>
          <a:p>
            <a:pPr marL="0" indent="0" algn="just">
              <a:buNone/>
            </a:pPr>
            <a:r>
              <a:rPr lang="en-US" sz="1800" b="1" dirty="0" smtClean="0">
                <a:solidFill>
                  <a:srgbClr val="333333"/>
                </a:solidFill>
                <a:latin typeface="Times New Roman" pitchFamily="18" charset="0"/>
                <a:cs typeface="Times New Roman" pitchFamily="18" charset="0"/>
              </a:rPr>
              <a:t>Solution:</a:t>
            </a:r>
            <a:endParaRPr lang="en-US" sz="1800" dirty="0" smtClean="0">
              <a:solidFill>
                <a:srgbClr val="333333"/>
              </a:solidFill>
              <a:latin typeface="Times New Roman" pitchFamily="18" charset="0"/>
              <a:cs typeface="Times New Roman" pitchFamily="18" charset="0"/>
            </a:endParaRPr>
          </a:p>
          <a:p>
            <a:pPr lvl="1" algn="just"/>
            <a:r>
              <a:rPr lang="en-US" dirty="0" smtClean="0">
                <a:solidFill>
                  <a:srgbClr val="333333"/>
                </a:solidFill>
                <a:latin typeface="Times New Roman" pitchFamily="18" charset="0"/>
                <a:cs typeface="Times New Roman" pitchFamily="18" charset="0"/>
              </a:rPr>
              <a:t>All combinations of </a:t>
            </a:r>
            <a:r>
              <a:rPr lang="en-US" dirty="0" err="1" smtClean="0">
                <a:solidFill>
                  <a:srgbClr val="333333"/>
                </a:solidFill>
                <a:latin typeface="Times New Roman" pitchFamily="18" charset="0"/>
                <a:cs typeface="Times New Roman" pitchFamily="18" charset="0"/>
              </a:rPr>
              <a:t>a's</a:t>
            </a:r>
            <a:r>
              <a:rPr lang="en-US" dirty="0" smtClean="0">
                <a:solidFill>
                  <a:srgbClr val="333333"/>
                </a:solidFill>
                <a:latin typeface="Times New Roman" pitchFamily="18" charset="0"/>
                <a:cs typeface="Times New Roman" pitchFamily="18" charset="0"/>
              </a:rPr>
              <a:t> means a may be zero, single, double and so on. If a is appearing zero times, that means a null string. That is we expect the set of {ε, a, </a:t>
            </a:r>
            <a:r>
              <a:rPr lang="en-US" dirty="0" err="1" smtClean="0">
                <a:solidFill>
                  <a:srgbClr val="333333"/>
                </a:solidFill>
                <a:latin typeface="Times New Roman" pitchFamily="18" charset="0"/>
                <a:cs typeface="Times New Roman" pitchFamily="18" charset="0"/>
              </a:rPr>
              <a:t>aa</a:t>
            </a:r>
            <a:r>
              <a:rPr lang="en-US" dirty="0" smtClean="0">
                <a:solidFill>
                  <a:srgbClr val="333333"/>
                </a:solidFill>
                <a:latin typeface="Times New Roman" pitchFamily="18" charset="0"/>
                <a:cs typeface="Times New Roman" pitchFamily="18" charset="0"/>
              </a:rPr>
              <a:t>, </a:t>
            </a:r>
            <a:r>
              <a:rPr lang="en-US" dirty="0" err="1" smtClean="0">
                <a:solidFill>
                  <a:srgbClr val="333333"/>
                </a:solidFill>
                <a:latin typeface="Times New Roman" pitchFamily="18" charset="0"/>
                <a:cs typeface="Times New Roman" pitchFamily="18" charset="0"/>
              </a:rPr>
              <a:t>aaa</a:t>
            </a:r>
            <a:r>
              <a:rPr lang="en-US" dirty="0" smtClean="0">
                <a:solidFill>
                  <a:srgbClr val="333333"/>
                </a:solidFill>
                <a:latin typeface="Times New Roman" pitchFamily="18" charset="0"/>
                <a:cs typeface="Times New Roman" pitchFamily="18" charset="0"/>
              </a:rPr>
              <a:t>, ....}. So we give a regular expression for this as:</a:t>
            </a:r>
          </a:p>
          <a:p>
            <a:pPr lvl="1" algn="just"/>
            <a:r>
              <a:rPr lang="en-US" dirty="0" smtClean="0">
                <a:solidFill>
                  <a:srgbClr val="000000"/>
                </a:solidFill>
                <a:latin typeface="Times New Roman" pitchFamily="18" charset="0"/>
                <a:cs typeface="Times New Roman" pitchFamily="18" charset="0"/>
              </a:rPr>
              <a:t>R = a*  </a:t>
            </a:r>
          </a:p>
          <a:p>
            <a:pPr lvl="1" algn="just"/>
            <a:r>
              <a:rPr lang="en-US" dirty="0" smtClean="0">
                <a:solidFill>
                  <a:srgbClr val="333333"/>
                </a:solidFill>
                <a:latin typeface="Times New Roman" pitchFamily="18" charset="0"/>
                <a:cs typeface="Times New Roman" pitchFamily="18" charset="0"/>
              </a:rPr>
              <a:t>That is </a:t>
            </a:r>
            <a:r>
              <a:rPr lang="en-US" dirty="0" err="1" smtClean="0">
                <a:solidFill>
                  <a:srgbClr val="333333"/>
                </a:solidFill>
                <a:latin typeface="Times New Roman" pitchFamily="18" charset="0"/>
                <a:cs typeface="Times New Roman" pitchFamily="18" charset="0"/>
              </a:rPr>
              <a:t>Kleen</a:t>
            </a:r>
            <a:r>
              <a:rPr lang="en-US" dirty="0" smtClean="0">
                <a:solidFill>
                  <a:srgbClr val="333333"/>
                </a:solidFill>
                <a:latin typeface="Times New Roman" pitchFamily="18" charset="0"/>
                <a:cs typeface="Times New Roman" pitchFamily="18" charset="0"/>
              </a:rPr>
              <a:t> closure of a.</a:t>
            </a:r>
          </a:p>
          <a:p>
            <a:pPr algn="just" fontAlgn="base">
              <a:buNone/>
            </a:pPr>
            <a:endParaRPr lang="en-US" sz="1800" dirty="0" smtClean="0">
              <a:latin typeface="Times New Roman" pitchFamily="18" charset="0"/>
              <a:cs typeface="Times New Roman" pitchFamily="18" charset="0"/>
            </a:endParaRPr>
          </a:p>
          <a:p>
            <a:endParaRPr lang="en-US" sz="1800" dirty="0"/>
          </a:p>
        </p:txBody>
      </p:sp>
    </p:spTree>
    <p:extLst>
      <p:ext uri="{BB962C8B-B14F-4D97-AF65-F5344CB8AC3E}">
        <p14:creationId xmlns:p14="http://schemas.microsoft.com/office/powerpoint/2010/main" xmlns="" val="14330609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3564" y="374073"/>
            <a:ext cx="10806545" cy="1399309"/>
          </a:xfrm>
        </p:spPr>
        <p:txBody>
          <a:bodyPr>
            <a:normAutofit/>
          </a:bodyPr>
          <a:lstStyle/>
          <a:p>
            <a:r>
              <a:rPr lang="en-US" sz="4200" b="1" dirty="0" smtClean="0">
                <a:latin typeface="Times New Roman" pitchFamily="18" charset="0"/>
                <a:cs typeface="Times New Roman" pitchFamily="18" charset="0"/>
              </a:rPr>
              <a:t/>
            </a:r>
            <a:br>
              <a:rPr lang="en-US" sz="4200" b="1" dirty="0" smtClean="0">
                <a:latin typeface="Times New Roman" pitchFamily="18" charset="0"/>
                <a:cs typeface="Times New Roman" pitchFamily="18" charset="0"/>
              </a:rPr>
            </a:br>
            <a:r>
              <a:rPr lang="en-US" sz="4200" b="1" dirty="0" smtClean="0">
                <a:latin typeface="Times New Roman" pitchFamily="18" charset="0"/>
                <a:cs typeface="Times New Roman" pitchFamily="18" charset="0"/>
              </a:rPr>
              <a:t>TYPE OF AUTOMATA</a:t>
            </a:r>
            <a:endParaRPr lang="en-US" sz="4200" b="1" dirty="0">
              <a:latin typeface="Times New Roman" pitchFamily="18" charset="0"/>
              <a:cs typeface="Times New Roman" pitchFamily="18" charset="0"/>
            </a:endParaRPr>
          </a:p>
        </p:txBody>
      </p:sp>
      <p:sp>
        <p:nvSpPr>
          <p:cNvPr id="3" name="Content Placeholder 2"/>
          <p:cNvSpPr>
            <a:spLocks noGrp="1"/>
          </p:cNvSpPr>
          <p:nvPr>
            <p:ph idx="1"/>
          </p:nvPr>
        </p:nvSpPr>
        <p:spPr>
          <a:xfrm>
            <a:off x="748146" y="1856509"/>
            <a:ext cx="10668000" cy="5001491"/>
          </a:xfrm>
        </p:spPr>
        <p:txBody>
          <a:bodyPr>
            <a:noAutofit/>
          </a:bodyPr>
          <a:lstStyle/>
          <a:p>
            <a:pPr algn="just"/>
            <a:r>
              <a:rPr lang="en-US" sz="1800" dirty="0" smtClean="0">
                <a:latin typeface="Times New Roman" pitchFamily="18" charset="0"/>
                <a:cs typeface="Times New Roman" pitchFamily="18" charset="0"/>
              </a:rPr>
              <a:t>There are two type of automata that is recognizers and transducers.</a:t>
            </a:r>
          </a:p>
          <a:p>
            <a:pPr marL="234950" indent="-234950" algn="just">
              <a:buFont typeface="Wingdings" pitchFamily="2" charset="2"/>
              <a:buChar char="q"/>
            </a:pPr>
            <a:r>
              <a:rPr lang="en-US" sz="1800" b="1" dirty="0" smtClean="0">
                <a:latin typeface="Times New Roman" pitchFamily="18" charset="0"/>
                <a:cs typeface="Times New Roman" pitchFamily="18" charset="0"/>
              </a:rPr>
              <a:t>Recognizers:                                                                                                                                                          </a:t>
            </a:r>
            <a:r>
              <a:rPr lang="en-US" sz="1800" dirty="0" smtClean="0">
                <a:latin typeface="Times New Roman" pitchFamily="18" charset="0"/>
                <a:cs typeface="Times New Roman" pitchFamily="18" charset="0"/>
              </a:rPr>
              <a:t>These are the automatic machine that are used to recognize the given input. It provide the output yes if it can recognize the string, otherwise output is no if it can’t.</a:t>
            </a:r>
          </a:p>
          <a:p>
            <a:pPr marL="234950" indent="-234950" algn="just">
              <a:buFont typeface="Wingdings" pitchFamily="2" charset="2"/>
              <a:buChar char="q"/>
            </a:pPr>
            <a:r>
              <a:rPr lang="en-US" sz="1800" b="1" dirty="0" smtClean="0">
                <a:latin typeface="Times New Roman" pitchFamily="18" charset="0"/>
                <a:cs typeface="Times New Roman" pitchFamily="18" charset="0"/>
              </a:rPr>
              <a:t>Transducers:                                                                                                                                                         </a:t>
            </a:r>
            <a:r>
              <a:rPr lang="en-US" sz="1800" dirty="0" smtClean="0">
                <a:latin typeface="Times New Roman" pitchFamily="18" charset="0"/>
                <a:cs typeface="Times New Roman" pitchFamily="18" charset="0"/>
              </a:rPr>
              <a:t>These are the machine that takes some input and while processing the input it transduces some new output.</a:t>
            </a:r>
            <a:endParaRPr lang="en-US" sz="1800" dirty="0">
              <a:latin typeface="Times New Roman" pitchFamily="18" charset="0"/>
              <a:cs typeface="Times New Roman" pitchFamily="18" charset="0"/>
            </a:endParaRPr>
          </a:p>
        </p:txBody>
      </p:sp>
    </p:spTree>
    <p:extLst>
      <p:ext uri="{BB962C8B-B14F-4D97-AF65-F5344CB8AC3E}">
        <p14:creationId xmlns:p14="http://schemas.microsoft.com/office/powerpoint/2010/main" xmlns="" val="316730908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7519" y="711825"/>
            <a:ext cx="9720072" cy="1299855"/>
          </a:xfrm>
        </p:spPr>
        <p:txBody>
          <a:bodyPr>
            <a:normAutofit/>
          </a:bodyPr>
          <a:lstStyle/>
          <a:p>
            <a:r>
              <a:rPr lang="en-IN" sz="4200" b="1" dirty="0" smtClean="0">
                <a:latin typeface="Times New Roman" pitchFamily="18" charset="0"/>
                <a:cs typeface="Times New Roman" pitchFamily="18" charset="0"/>
              </a:rPr>
              <a:t>Example For Regular Expressions</a:t>
            </a:r>
            <a:endParaRPr lang="en-US" sz="4200" dirty="0">
              <a:latin typeface="Times New Roman" pitchFamily="18" charset="0"/>
              <a:cs typeface="Times New Roman" pitchFamily="18" charset="0"/>
            </a:endParaRPr>
          </a:p>
        </p:txBody>
      </p:sp>
      <p:sp>
        <p:nvSpPr>
          <p:cNvPr id="3" name="Content Placeholder 2"/>
          <p:cNvSpPr>
            <a:spLocks noGrp="1"/>
          </p:cNvSpPr>
          <p:nvPr>
            <p:ph idx="1"/>
          </p:nvPr>
        </p:nvSpPr>
        <p:spPr>
          <a:xfrm>
            <a:off x="1025235" y="2036618"/>
            <a:ext cx="10369595" cy="4267200"/>
          </a:xfrm>
        </p:spPr>
        <p:txBody>
          <a:bodyPr>
            <a:noAutofit/>
          </a:bodyPr>
          <a:lstStyle/>
          <a:p>
            <a:pPr marL="0" indent="0" algn="just">
              <a:buNone/>
            </a:pPr>
            <a:r>
              <a:rPr lang="en-US" sz="1800" b="1" dirty="0" smtClean="0">
                <a:latin typeface="Times New Roman" pitchFamily="18" charset="0"/>
                <a:cs typeface="Times New Roman" pitchFamily="18" charset="0"/>
              </a:rPr>
              <a:t>Example 2:</a:t>
            </a:r>
            <a:r>
              <a:rPr lang="en-US" dirty="0" smtClean="0">
                <a:solidFill>
                  <a:srgbClr val="333333"/>
                </a:solidFill>
                <a:latin typeface="Times New Roman" pitchFamily="18" charset="0"/>
                <a:cs typeface="Times New Roman" pitchFamily="18" charset="0"/>
              </a:rPr>
              <a:t>Write the regular expression for the language accepting all combinations of </a:t>
            </a:r>
            <a:r>
              <a:rPr lang="en-US" dirty="0" err="1" smtClean="0">
                <a:solidFill>
                  <a:srgbClr val="333333"/>
                </a:solidFill>
                <a:latin typeface="Times New Roman" pitchFamily="18" charset="0"/>
                <a:cs typeface="Times New Roman" pitchFamily="18" charset="0"/>
              </a:rPr>
              <a:t>a's</a:t>
            </a:r>
            <a:r>
              <a:rPr lang="en-US" dirty="0" smtClean="0">
                <a:solidFill>
                  <a:srgbClr val="333333"/>
                </a:solidFill>
                <a:latin typeface="Times New Roman" pitchFamily="18" charset="0"/>
                <a:cs typeface="Times New Roman" pitchFamily="18" charset="0"/>
              </a:rPr>
              <a:t> except the null string, over the set ∑ = {a}</a:t>
            </a:r>
          </a:p>
          <a:p>
            <a:pPr marL="0" indent="0">
              <a:buNone/>
            </a:pPr>
            <a:r>
              <a:rPr lang="en-IN" sz="1800" b="1" dirty="0" smtClean="0">
                <a:latin typeface="Times New Roman" pitchFamily="18" charset="0"/>
                <a:cs typeface="Times New Roman" pitchFamily="18" charset="0"/>
              </a:rPr>
              <a:t>Solution:</a:t>
            </a:r>
          </a:p>
          <a:p>
            <a:pPr lvl="1"/>
            <a:r>
              <a:rPr lang="en-US" dirty="0" smtClean="0">
                <a:solidFill>
                  <a:srgbClr val="333333"/>
                </a:solidFill>
                <a:latin typeface="Times New Roman" pitchFamily="18" charset="0"/>
                <a:cs typeface="Times New Roman" pitchFamily="18" charset="0"/>
              </a:rPr>
              <a:t>The regular expression has to be built for the language .</a:t>
            </a:r>
          </a:p>
          <a:p>
            <a:pPr lvl="1" algn="just"/>
            <a:r>
              <a:rPr lang="en-IN" dirty="0" smtClean="0">
                <a:solidFill>
                  <a:srgbClr val="000000"/>
                </a:solidFill>
                <a:latin typeface="Times New Roman" pitchFamily="18" charset="0"/>
                <a:cs typeface="Times New Roman" pitchFamily="18" charset="0"/>
              </a:rPr>
              <a:t>L = {a, </a:t>
            </a:r>
            <a:r>
              <a:rPr lang="en-IN" dirty="0" err="1" smtClean="0">
                <a:solidFill>
                  <a:srgbClr val="000000"/>
                </a:solidFill>
                <a:latin typeface="Times New Roman" pitchFamily="18" charset="0"/>
                <a:cs typeface="Times New Roman" pitchFamily="18" charset="0"/>
              </a:rPr>
              <a:t>aa</a:t>
            </a:r>
            <a:r>
              <a:rPr lang="en-IN" dirty="0" smtClean="0">
                <a:solidFill>
                  <a:srgbClr val="000000"/>
                </a:solidFill>
                <a:latin typeface="Times New Roman" pitchFamily="18" charset="0"/>
                <a:cs typeface="Times New Roman" pitchFamily="18" charset="0"/>
              </a:rPr>
              <a:t>, </a:t>
            </a:r>
            <a:r>
              <a:rPr lang="en-IN" dirty="0" err="1" smtClean="0">
                <a:solidFill>
                  <a:srgbClr val="000000"/>
                </a:solidFill>
                <a:latin typeface="Times New Roman" pitchFamily="18" charset="0"/>
                <a:cs typeface="Times New Roman" pitchFamily="18" charset="0"/>
              </a:rPr>
              <a:t>aaa</a:t>
            </a:r>
            <a:r>
              <a:rPr lang="en-IN" dirty="0" smtClean="0">
                <a:solidFill>
                  <a:srgbClr val="000000"/>
                </a:solidFill>
                <a:latin typeface="Times New Roman" pitchFamily="18" charset="0"/>
                <a:cs typeface="Times New Roman" pitchFamily="18" charset="0"/>
              </a:rPr>
              <a:t>, ....}  </a:t>
            </a:r>
          </a:p>
          <a:p>
            <a:pPr lvl="1" algn="just"/>
            <a:r>
              <a:rPr lang="en-US" dirty="0" smtClean="0">
                <a:solidFill>
                  <a:srgbClr val="333333"/>
                </a:solidFill>
                <a:latin typeface="Times New Roman" pitchFamily="18" charset="0"/>
                <a:cs typeface="Times New Roman" pitchFamily="18" charset="0"/>
              </a:rPr>
              <a:t>This set indicates that there is no null string. So we can denote regular expression as:</a:t>
            </a:r>
          </a:p>
          <a:p>
            <a:pPr lvl="1" algn="just"/>
            <a:r>
              <a:rPr lang="en-US" dirty="0" smtClean="0">
                <a:solidFill>
                  <a:srgbClr val="333333"/>
                </a:solidFill>
                <a:latin typeface="Times New Roman" pitchFamily="18" charset="0"/>
                <a:cs typeface="Times New Roman" pitchFamily="18" charset="0"/>
              </a:rPr>
              <a:t>R = a</a:t>
            </a:r>
            <a:r>
              <a:rPr lang="en-US" baseline="30000" dirty="0" smtClean="0">
                <a:solidFill>
                  <a:srgbClr val="333333"/>
                </a:solidFill>
                <a:latin typeface="Times New Roman" pitchFamily="18" charset="0"/>
                <a:cs typeface="Times New Roman" pitchFamily="18" charset="0"/>
              </a:rPr>
              <a:t>+</a:t>
            </a:r>
          </a:p>
          <a:p>
            <a:pPr algn="just" fontAlgn="base">
              <a:buNone/>
            </a:pPr>
            <a:endParaRPr lang="en-US" sz="1800" dirty="0" smtClean="0">
              <a:latin typeface="Times New Roman" pitchFamily="18" charset="0"/>
              <a:cs typeface="Times New Roman" pitchFamily="18" charset="0"/>
            </a:endParaRPr>
          </a:p>
          <a:p>
            <a:endParaRPr lang="en-US" sz="1800" dirty="0"/>
          </a:p>
        </p:txBody>
      </p:sp>
    </p:spTree>
    <p:extLst>
      <p:ext uri="{BB962C8B-B14F-4D97-AF65-F5344CB8AC3E}">
        <p14:creationId xmlns:p14="http://schemas.microsoft.com/office/powerpoint/2010/main" xmlns="" val="143306098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4387" y="585216"/>
            <a:ext cx="11377613" cy="1499616"/>
          </a:xfrm>
        </p:spPr>
        <p:txBody>
          <a:bodyPr>
            <a:normAutofit/>
          </a:bodyPr>
          <a:lstStyle/>
          <a:p>
            <a:r>
              <a:rPr lang="en-US" sz="4200" b="1" dirty="0" smtClean="0">
                <a:latin typeface="Times New Roman" pitchFamily="18" charset="0"/>
                <a:cs typeface="Times New Roman" pitchFamily="18" charset="0"/>
              </a:rPr>
              <a:t>Algebraic Laws for Regular Expressions</a:t>
            </a:r>
            <a:endParaRPr lang="en-US" sz="4200" b="1" dirty="0">
              <a:latin typeface="Times New Roman" pitchFamily="18" charset="0"/>
              <a:cs typeface="Times New Roman" pitchFamily="18" charset="0"/>
            </a:endParaRPr>
          </a:p>
        </p:txBody>
      </p:sp>
      <p:sp>
        <p:nvSpPr>
          <p:cNvPr id="3" name="Content Placeholder 2"/>
          <p:cNvSpPr>
            <a:spLocks noGrp="1"/>
          </p:cNvSpPr>
          <p:nvPr>
            <p:ph idx="1"/>
          </p:nvPr>
        </p:nvSpPr>
        <p:spPr>
          <a:xfrm>
            <a:off x="1024128" y="2286000"/>
            <a:ext cx="9879399" cy="4267200"/>
          </a:xfrm>
        </p:spPr>
        <p:txBody>
          <a:bodyPr>
            <a:normAutofit/>
          </a:bodyPr>
          <a:lstStyle/>
          <a:p>
            <a:pPr marL="55563" indent="-55563"/>
            <a:r>
              <a:rPr lang="en-US" sz="1800" b="1" dirty="0" smtClean="0">
                <a:latin typeface="Times New Roman" pitchFamily="18" charset="0"/>
                <a:cs typeface="Times New Roman" pitchFamily="18" charset="0"/>
              </a:rPr>
              <a:t>1. </a:t>
            </a:r>
            <a:r>
              <a:rPr lang="en-US" sz="1800" b="1" dirty="0" err="1" smtClean="0">
                <a:latin typeface="Times New Roman" pitchFamily="18" charset="0"/>
                <a:cs typeface="Times New Roman" pitchFamily="18" charset="0"/>
              </a:rPr>
              <a:t>Associativity</a:t>
            </a:r>
            <a:r>
              <a:rPr lang="en-US" sz="1800" b="1" dirty="0" smtClean="0">
                <a:latin typeface="Times New Roman" pitchFamily="18" charset="0"/>
                <a:cs typeface="Times New Roman" pitchFamily="18" charset="0"/>
              </a:rPr>
              <a:t> Laws                                                                                                                                          </a:t>
            </a:r>
            <a:r>
              <a:rPr lang="en-US" sz="1800" dirty="0" smtClean="0">
                <a:latin typeface="Times New Roman" pitchFamily="18" charset="0"/>
                <a:cs typeface="Times New Roman" pitchFamily="18" charset="0"/>
              </a:rPr>
              <a:t>A + (B + C) = (A + B) + C                                                                                                                       A.(B.C) = (A.B).C.</a:t>
            </a:r>
          </a:p>
          <a:p>
            <a:pPr>
              <a:buNone/>
            </a:pPr>
            <a:r>
              <a:rPr lang="en-US" sz="1800" b="1" dirty="0" smtClean="0">
                <a:latin typeface="Times New Roman" pitchFamily="18" charset="0"/>
                <a:cs typeface="Times New Roman" pitchFamily="18" charset="0"/>
              </a:rPr>
              <a:t>2. </a:t>
            </a:r>
            <a:r>
              <a:rPr lang="en-US" sz="1800" b="1" dirty="0" err="1" smtClean="0">
                <a:latin typeface="Times New Roman" pitchFamily="18" charset="0"/>
                <a:cs typeface="Times New Roman" pitchFamily="18" charset="0"/>
              </a:rPr>
              <a:t>Commutativity</a:t>
            </a:r>
            <a:r>
              <a:rPr lang="en-US" sz="1800" b="1" dirty="0" smtClean="0">
                <a:latin typeface="Times New Roman" pitchFamily="18" charset="0"/>
                <a:cs typeface="Times New Roman" pitchFamily="18" charset="0"/>
              </a:rPr>
              <a:t> Law                                                                                                                                     </a:t>
            </a:r>
            <a:r>
              <a:rPr lang="en-US" sz="1800" dirty="0" smtClean="0">
                <a:latin typeface="Times New Roman" pitchFamily="18" charset="0"/>
                <a:cs typeface="Times New Roman" pitchFamily="18" charset="0"/>
              </a:rPr>
              <a:t>A + B = B + A. </a:t>
            </a:r>
          </a:p>
          <a:p>
            <a:pPr>
              <a:buNone/>
            </a:pPr>
            <a:r>
              <a:rPr lang="en-US" sz="1800" b="1" dirty="0" smtClean="0">
                <a:latin typeface="Times New Roman" pitchFamily="18" charset="0"/>
                <a:cs typeface="Times New Roman" pitchFamily="18" charset="0"/>
              </a:rPr>
              <a:t>3. Identity Laws                                                                                                                                                </a:t>
            </a:r>
            <a:r>
              <a:rPr lang="en-US" sz="1800" dirty="0" smtClean="0">
                <a:latin typeface="Times New Roman" pitchFamily="18" charset="0"/>
                <a:cs typeface="Times New Roman" pitchFamily="18" charset="0"/>
              </a:rPr>
              <a:t>∅ + A = A + ∅ = A                                                                                                                                       </a:t>
            </a:r>
            <a:r>
              <a:rPr lang="el-GR" sz="1800" dirty="0" smtClean="0">
                <a:latin typeface="Times New Roman" pitchFamily="18" charset="0"/>
                <a:cs typeface="Times New Roman" pitchFamily="18" charset="0"/>
              </a:rPr>
              <a:t>ε.</a:t>
            </a:r>
            <a:r>
              <a:rPr lang="en-US" sz="1800" dirty="0" smtClean="0">
                <a:latin typeface="Times New Roman" pitchFamily="18" charset="0"/>
                <a:cs typeface="Times New Roman" pitchFamily="18" charset="0"/>
              </a:rPr>
              <a:t>A = A.</a:t>
            </a:r>
            <a:r>
              <a:rPr lang="el-GR" sz="1800" dirty="0" smtClean="0">
                <a:latin typeface="Times New Roman" pitchFamily="18" charset="0"/>
                <a:cs typeface="Times New Roman" pitchFamily="18" charset="0"/>
              </a:rPr>
              <a:t>ε = </a:t>
            </a:r>
            <a:r>
              <a:rPr lang="en-US" sz="1800" dirty="0" smtClean="0">
                <a:latin typeface="Times New Roman" pitchFamily="18" charset="0"/>
                <a:cs typeface="Times New Roman" pitchFamily="18" charset="0"/>
              </a:rPr>
              <a:t>A</a:t>
            </a:r>
          </a:p>
          <a:p>
            <a:pPr>
              <a:buNone/>
            </a:pPr>
            <a:r>
              <a:rPr lang="en-US" sz="1800" b="1" dirty="0" smtClean="0">
                <a:latin typeface="Times New Roman" pitchFamily="18" charset="0"/>
                <a:cs typeface="Times New Roman" pitchFamily="18" charset="0"/>
              </a:rPr>
              <a:t>4. </a:t>
            </a:r>
            <a:r>
              <a:rPr lang="en-US" sz="1800" b="1" dirty="0" err="1" smtClean="0">
                <a:latin typeface="Times New Roman" pitchFamily="18" charset="0"/>
                <a:cs typeface="Times New Roman" pitchFamily="18" charset="0"/>
              </a:rPr>
              <a:t>Distributivity</a:t>
            </a:r>
            <a:r>
              <a:rPr lang="en-US" sz="1800" b="1" dirty="0" smtClean="0">
                <a:latin typeface="Times New Roman" pitchFamily="18" charset="0"/>
                <a:cs typeface="Times New Roman" pitchFamily="18" charset="0"/>
              </a:rPr>
              <a:t> Laws </a:t>
            </a:r>
            <a:endParaRPr lang="en-US" sz="1800" dirty="0" smtClean="0">
              <a:latin typeface="Times New Roman" pitchFamily="18" charset="0"/>
              <a:cs typeface="Times New Roman" pitchFamily="18" charset="0"/>
            </a:endParaRPr>
          </a:p>
          <a:p>
            <a:pPr lvl="3">
              <a:buNone/>
            </a:pPr>
            <a:r>
              <a:rPr lang="en-US" sz="1800" dirty="0" smtClean="0">
                <a:latin typeface="Times New Roman" pitchFamily="18" charset="0"/>
                <a:cs typeface="Times New Roman" pitchFamily="18" charset="0"/>
              </a:rPr>
              <a:t>Left </a:t>
            </a:r>
            <a:r>
              <a:rPr lang="en-US" sz="1800" dirty="0" err="1" smtClean="0">
                <a:latin typeface="Times New Roman" pitchFamily="18" charset="0"/>
                <a:cs typeface="Times New Roman" pitchFamily="18" charset="0"/>
              </a:rPr>
              <a:t>distributivity</a:t>
            </a:r>
            <a:r>
              <a:rPr lang="en-US" sz="1800" dirty="0" smtClean="0">
                <a:latin typeface="Times New Roman" pitchFamily="18" charset="0"/>
                <a:cs typeface="Times New Roman" pitchFamily="18" charset="0"/>
              </a:rPr>
              <a:t>:  A.(B + C) = A.B + A.C.</a:t>
            </a:r>
          </a:p>
          <a:p>
            <a:pPr lvl="3">
              <a:buNone/>
            </a:pPr>
            <a:r>
              <a:rPr lang="en-US" sz="1800" dirty="0" smtClean="0">
                <a:latin typeface="Times New Roman" pitchFamily="18" charset="0"/>
                <a:cs typeface="Times New Roman" pitchFamily="18" charset="0"/>
              </a:rPr>
              <a:t>Right </a:t>
            </a:r>
            <a:r>
              <a:rPr lang="en-US" sz="1800" dirty="0" err="1" smtClean="0">
                <a:latin typeface="Times New Roman" pitchFamily="18" charset="0"/>
                <a:cs typeface="Times New Roman" pitchFamily="18" charset="0"/>
              </a:rPr>
              <a:t>distributivity</a:t>
            </a:r>
            <a:r>
              <a:rPr lang="en-US" sz="1800" dirty="0" smtClean="0">
                <a:latin typeface="Times New Roman" pitchFamily="18" charset="0"/>
                <a:cs typeface="Times New Roman" pitchFamily="18" charset="0"/>
              </a:rPr>
              <a:t>:  (B + C).A = B.A + C.A.</a:t>
            </a:r>
            <a:r>
              <a:rPr lang="en-US" sz="2400" dirty="0" smtClean="0"/>
              <a:t/>
            </a:r>
            <a:br>
              <a:rPr lang="en-US" sz="2400" dirty="0" smtClean="0"/>
            </a:br>
            <a:endParaRPr lang="en-US" sz="2400" dirty="0" smtClean="0"/>
          </a:p>
          <a:p>
            <a:endParaRPr lang="en-US" sz="1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smtClean="0">
                <a:latin typeface="Times New Roman" pitchFamily="18" charset="0"/>
                <a:cs typeface="Times New Roman" pitchFamily="18" charset="0"/>
              </a:rPr>
              <a:t>Cont…</a:t>
            </a:r>
            <a:endParaRPr lang="en-US" dirty="0"/>
          </a:p>
        </p:txBody>
      </p:sp>
      <p:sp>
        <p:nvSpPr>
          <p:cNvPr id="3" name="Content Placeholder 2"/>
          <p:cNvSpPr>
            <a:spLocks noGrp="1"/>
          </p:cNvSpPr>
          <p:nvPr>
            <p:ph idx="1"/>
          </p:nvPr>
        </p:nvSpPr>
        <p:spPr>
          <a:xfrm>
            <a:off x="1024128" y="1834444"/>
            <a:ext cx="9720073" cy="4023360"/>
          </a:xfrm>
        </p:spPr>
        <p:txBody>
          <a:bodyPr>
            <a:normAutofit/>
          </a:bodyPr>
          <a:lstStyle/>
          <a:p>
            <a:pPr marL="234950" indent="-234950">
              <a:buNone/>
            </a:pPr>
            <a:r>
              <a:rPr lang="en-US" sz="1800" b="1" dirty="0" smtClean="0">
                <a:latin typeface="Times New Roman" pitchFamily="18" charset="0"/>
                <a:cs typeface="Times New Roman" pitchFamily="18" charset="0"/>
              </a:rPr>
              <a:t>   5. </a:t>
            </a:r>
            <a:r>
              <a:rPr lang="en-US" sz="1800" b="1" dirty="0" smtClean="0"/>
              <a:t>Closure Laws                                                                                                                                         </a:t>
            </a:r>
            <a:r>
              <a:rPr lang="en-US" sz="1800" dirty="0" smtClean="0"/>
              <a:t>(A*)* = A*, ∅* = ε, ε* = ε, A+ = AA* = A*A, and A* = A + + ε.</a:t>
            </a:r>
          </a:p>
          <a:p>
            <a:pPr marL="234950" indent="-234950">
              <a:buNone/>
            </a:pPr>
            <a:r>
              <a:rPr lang="en-US" sz="1800" b="1" dirty="0" smtClean="0"/>
              <a:t>   6. De Morgan Type Law                                                                                                                               </a:t>
            </a:r>
            <a:r>
              <a:rPr lang="en-US" sz="1800" dirty="0" smtClean="0"/>
              <a:t>(L + B)* = (L*B*)*</a:t>
            </a:r>
          </a:p>
          <a:p>
            <a:pPr marL="234950" indent="-234950"/>
            <a:r>
              <a:rPr lang="en-US" sz="1800" b="1" dirty="0" smtClean="0"/>
              <a:t>7. Idempotent</a:t>
            </a:r>
            <a:r>
              <a:rPr lang="en-US" sz="1800" dirty="0" smtClean="0"/>
              <a:t> </a:t>
            </a:r>
            <a:r>
              <a:rPr lang="en-US" sz="1800" b="1" dirty="0" smtClean="0"/>
              <a:t> Law </a:t>
            </a:r>
            <a:r>
              <a:rPr lang="en-US" sz="1800" dirty="0" smtClean="0"/>
              <a:t>                                                                                                                                 A + A = A.</a:t>
            </a:r>
          </a:p>
          <a:p>
            <a:pPr marL="234950" indent="-234950">
              <a:buNone/>
            </a:pPr>
            <a:r>
              <a:rPr lang="en-US" sz="1800" dirty="0" smtClean="0"/>
              <a:t>    </a:t>
            </a:r>
          </a:p>
          <a:p>
            <a:endParaRPr lang="en-US" dirty="0"/>
          </a:p>
        </p:txBody>
      </p:sp>
    </p:spTree>
    <p:extLst>
      <p:ext uri="{BB962C8B-B14F-4D97-AF65-F5344CB8AC3E}">
        <p14:creationId xmlns:p14="http://schemas.microsoft.com/office/powerpoint/2010/main" xmlns="" val="393240785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7" y="585216"/>
            <a:ext cx="10641400" cy="1499616"/>
          </a:xfrm>
        </p:spPr>
        <p:txBody>
          <a:bodyPr>
            <a:normAutofit/>
          </a:bodyPr>
          <a:lstStyle/>
          <a:p>
            <a:r>
              <a:rPr lang="en-US" sz="4200" b="1" dirty="0" smtClean="0">
                <a:latin typeface="Times New Roman" pitchFamily="18" charset="0"/>
                <a:cs typeface="Times New Roman" pitchFamily="18" charset="0"/>
              </a:rPr>
              <a:t>Construction of </a:t>
            </a:r>
            <a:r>
              <a:rPr lang="en-US" sz="4200" b="1" dirty="0" err="1" smtClean="0">
                <a:latin typeface="Times New Roman" pitchFamily="18" charset="0"/>
                <a:cs typeface="Times New Roman" pitchFamily="18" charset="0"/>
              </a:rPr>
              <a:t>fa</a:t>
            </a:r>
            <a:r>
              <a:rPr lang="en-US" sz="4200" b="1" dirty="0" smtClean="0">
                <a:latin typeface="Times New Roman" pitchFamily="18" charset="0"/>
                <a:cs typeface="Times New Roman" pitchFamily="18" charset="0"/>
              </a:rPr>
              <a:t> for regular expression</a:t>
            </a:r>
            <a:endParaRPr lang="en-US" sz="4200" b="1" dirty="0">
              <a:latin typeface="Times New Roman" pitchFamily="18" charset="0"/>
              <a:cs typeface="Times New Roman" pitchFamily="18" charset="0"/>
            </a:endParaRPr>
          </a:p>
        </p:txBody>
      </p:sp>
      <p:sp>
        <p:nvSpPr>
          <p:cNvPr id="3" name="Content Placeholder 2"/>
          <p:cNvSpPr>
            <a:spLocks noGrp="1"/>
          </p:cNvSpPr>
          <p:nvPr>
            <p:ph idx="1"/>
          </p:nvPr>
        </p:nvSpPr>
        <p:spPr>
          <a:xfrm>
            <a:off x="1024127" y="1842655"/>
            <a:ext cx="10128781" cy="4668981"/>
          </a:xfrm>
        </p:spPr>
        <p:txBody>
          <a:bodyPr>
            <a:noAutofit/>
          </a:bodyPr>
          <a:lstStyle/>
          <a:p>
            <a:pPr>
              <a:buNone/>
            </a:pPr>
            <a:r>
              <a:rPr lang="en-US" sz="1800" dirty="0" smtClean="0">
                <a:latin typeface="Times New Roman" pitchFamily="18" charset="0"/>
                <a:cs typeface="Times New Roman" pitchFamily="18" charset="0"/>
              </a:rPr>
              <a:t>We can construct NFA with e transmission by considering following four facts.</a:t>
            </a:r>
          </a:p>
          <a:p>
            <a:pPr algn="just"/>
            <a:r>
              <a:rPr lang="en-US" sz="1800" dirty="0" smtClean="0">
                <a:latin typeface="Times New Roman" pitchFamily="18" charset="0"/>
                <a:cs typeface="Times New Roman" pitchFamily="18" charset="0"/>
              </a:rPr>
              <a:t>1. The expression is </a:t>
            </a:r>
            <a:r>
              <a:rPr lang="en-US" sz="1800" dirty="0" err="1" smtClean="0">
                <a:latin typeface="Times New Roman" pitchFamily="18" charset="0"/>
                <a:cs typeface="Times New Roman" pitchFamily="18" charset="0"/>
              </a:rPr>
              <a:t>r+s</a:t>
            </a:r>
            <a:r>
              <a:rPr lang="en-US" sz="1800" dirty="0" smtClean="0">
                <a:latin typeface="Times New Roman" pitchFamily="18" charset="0"/>
                <a:cs typeface="Times New Roman" pitchFamily="18" charset="0"/>
              </a:rPr>
              <a:t> for some smaller expression rand s. The following automation serves, where R is automation for r and S is automation for s. That is, starting at the new start state, we can go to the start state of either the automation for r or the automation for S. We can reach the accepting state of one of these automata, following a path </a:t>
            </a:r>
            <a:r>
              <a:rPr lang="en-US" sz="1800" dirty="0" err="1" smtClean="0">
                <a:latin typeface="Times New Roman" pitchFamily="18" charset="0"/>
                <a:cs typeface="Times New Roman" pitchFamily="18" charset="0"/>
              </a:rPr>
              <a:t>labelled</a:t>
            </a:r>
            <a:r>
              <a:rPr lang="en-US" sz="1800" dirty="0" smtClean="0">
                <a:latin typeface="Times New Roman" pitchFamily="18" charset="0"/>
                <a:cs typeface="Times New Roman" pitchFamily="18" charset="0"/>
              </a:rPr>
              <a:t> by some string in L(r) and L(s), respectively. Once we reach the accepting state of the automation for r or s, we can follow one of the E-arcs to the accepting state of the new automation. The language for the automation in Fig.  is L(r) L(s).</a:t>
            </a:r>
          </a:p>
          <a:p>
            <a:r>
              <a:rPr lang="en-US" sz="1800" dirty="0" smtClean="0">
                <a:latin typeface="Times New Roman" pitchFamily="18" charset="0"/>
                <a:cs typeface="Times New Roman" pitchFamily="18" charset="0"/>
              </a:rPr>
              <a:t>               </a:t>
            </a:r>
            <a:endParaRPr lang="en-US" sz="1800" dirty="0">
              <a:latin typeface="Times New Roman" pitchFamily="18" charset="0"/>
              <a:cs typeface="Times New Roman" pitchFamily="18" charset="0"/>
            </a:endParaRPr>
          </a:p>
        </p:txBody>
      </p:sp>
      <p:pic>
        <p:nvPicPr>
          <p:cNvPr id="1027" name="Picture 3" descr="C:\Users\ncce\Desktop\r1.jpg"/>
          <p:cNvPicPr>
            <a:picLocks noChangeAspect="1" noChangeArrowheads="1"/>
          </p:cNvPicPr>
          <p:nvPr/>
        </p:nvPicPr>
        <p:blipFill>
          <a:blip r:embed="rId2"/>
          <a:srcRect/>
          <a:stretch>
            <a:fillRect/>
          </a:stretch>
        </p:blipFill>
        <p:spPr bwMode="auto">
          <a:xfrm>
            <a:off x="3721244" y="4019117"/>
            <a:ext cx="4638675" cy="1895475"/>
          </a:xfrm>
          <a:prstGeom prst="rect">
            <a:avLst/>
          </a:prstGeom>
          <a:noFill/>
        </p:spPr>
      </p:pic>
    </p:spTree>
    <p:extLst>
      <p:ext uri="{BB962C8B-B14F-4D97-AF65-F5344CB8AC3E}">
        <p14:creationId xmlns:p14="http://schemas.microsoft.com/office/powerpoint/2010/main" xmlns="" val="223637588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200" b="1" dirty="0" smtClean="0">
                <a:latin typeface="Times New Roman" pitchFamily="18" charset="0"/>
                <a:cs typeface="Times New Roman" pitchFamily="18" charset="0"/>
              </a:rPr>
              <a:t>Cont…</a:t>
            </a:r>
            <a:endParaRPr lang="en-US" sz="4200" b="1" dirty="0">
              <a:latin typeface="Times New Roman" pitchFamily="18" charset="0"/>
              <a:cs typeface="Times New Roman" pitchFamily="18" charset="0"/>
            </a:endParaRPr>
          </a:p>
        </p:txBody>
      </p:sp>
      <p:sp>
        <p:nvSpPr>
          <p:cNvPr id="3" name="Content Placeholder 2"/>
          <p:cNvSpPr>
            <a:spLocks noGrp="1"/>
          </p:cNvSpPr>
          <p:nvPr>
            <p:ph idx="1"/>
          </p:nvPr>
        </p:nvSpPr>
        <p:spPr>
          <a:xfrm>
            <a:off x="1024128" y="1856509"/>
            <a:ext cx="9851690" cy="4682836"/>
          </a:xfrm>
        </p:spPr>
        <p:txBody>
          <a:bodyPr>
            <a:normAutofit/>
          </a:bodyPr>
          <a:lstStyle/>
          <a:p>
            <a:pPr>
              <a:buNone/>
            </a:pPr>
            <a:r>
              <a:rPr lang="en-US" sz="1800" dirty="0" smtClean="0">
                <a:latin typeface="Times New Roman" pitchFamily="18" charset="0"/>
                <a:cs typeface="Times New Roman" pitchFamily="18" charset="0"/>
              </a:rPr>
              <a:t>2. The expression </a:t>
            </a:r>
            <a:r>
              <a:rPr lang="en-US" sz="1800" dirty="0" err="1" smtClean="0">
                <a:latin typeface="Times New Roman" pitchFamily="18" charset="0"/>
                <a:cs typeface="Times New Roman" pitchFamily="18" charset="0"/>
              </a:rPr>
              <a:t>rs</a:t>
            </a:r>
            <a:r>
              <a:rPr lang="en-US" sz="1800" dirty="0" smtClean="0">
                <a:latin typeface="Times New Roman" pitchFamily="18" charset="0"/>
                <a:cs typeface="Times New Roman" pitchFamily="18" charset="0"/>
              </a:rPr>
              <a:t> for some smaller expression r and s. The automation for the concatenation is show in Fig. </a:t>
            </a:r>
          </a:p>
          <a:p>
            <a:endParaRPr lang="en-US" sz="1800" dirty="0" smtClean="0">
              <a:latin typeface="Times New Roman" pitchFamily="18" charset="0"/>
              <a:cs typeface="Times New Roman" pitchFamily="18" charset="0"/>
            </a:endParaRPr>
          </a:p>
          <a:p>
            <a:endParaRPr lang="en-US" sz="1800" dirty="0" smtClean="0">
              <a:latin typeface="Times New Roman" pitchFamily="18" charset="0"/>
              <a:cs typeface="Times New Roman" pitchFamily="18" charset="0"/>
            </a:endParaRPr>
          </a:p>
          <a:p>
            <a:pPr>
              <a:buNone/>
            </a:pPr>
            <a:endParaRPr lang="en-US" sz="1800" dirty="0" smtClean="0">
              <a:latin typeface="Times New Roman" pitchFamily="18" charset="0"/>
              <a:cs typeface="Times New Roman" pitchFamily="18" charset="0"/>
            </a:endParaRPr>
          </a:p>
          <a:p>
            <a:r>
              <a:rPr lang="en-US" sz="1800" dirty="0" smtClean="0">
                <a:latin typeface="Times New Roman" pitchFamily="18" charset="0"/>
                <a:cs typeface="Times New Roman" pitchFamily="18" charset="0"/>
              </a:rPr>
              <a:t>3. The expression is for some smaller expression r. Then we use automation of Fig. That automation allow us to go either:</a:t>
            </a:r>
          </a:p>
          <a:p>
            <a:endParaRPr lang="en-US" sz="1800" dirty="0">
              <a:latin typeface="Times New Roman" pitchFamily="18" charset="0"/>
              <a:cs typeface="Times New Roman" pitchFamily="18" charset="0"/>
            </a:endParaRPr>
          </a:p>
        </p:txBody>
      </p:sp>
      <p:pic>
        <p:nvPicPr>
          <p:cNvPr id="2052" name="Picture 4" descr="C:\Users\ncce\Desktop\r2.jpg"/>
          <p:cNvPicPr>
            <a:picLocks noChangeAspect="1" noChangeArrowheads="1"/>
          </p:cNvPicPr>
          <p:nvPr/>
        </p:nvPicPr>
        <p:blipFill>
          <a:blip r:embed="rId2"/>
          <a:srcRect/>
          <a:stretch>
            <a:fillRect/>
          </a:stretch>
        </p:blipFill>
        <p:spPr bwMode="auto">
          <a:xfrm>
            <a:off x="3802207" y="2488623"/>
            <a:ext cx="4476750" cy="800100"/>
          </a:xfrm>
          <a:prstGeom prst="rect">
            <a:avLst/>
          </a:prstGeom>
          <a:noFill/>
        </p:spPr>
      </p:pic>
      <p:pic>
        <p:nvPicPr>
          <p:cNvPr id="2053" name="Picture 5" descr="C:\Users\ncce\Desktop\r3.jpg"/>
          <p:cNvPicPr>
            <a:picLocks noChangeAspect="1" noChangeArrowheads="1"/>
          </p:cNvPicPr>
          <p:nvPr/>
        </p:nvPicPr>
        <p:blipFill>
          <a:blip r:embed="rId3"/>
          <a:srcRect/>
          <a:stretch>
            <a:fillRect/>
          </a:stretch>
        </p:blipFill>
        <p:spPr bwMode="auto">
          <a:xfrm>
            <a:off x="3359295" y="4392757"/>
            <a:ext cx="5057775" cy="1619250"/>
          </a:xfrm>
          <a:prstGeom prst="rect">
            <a:avLst/>
          </a:prstGeom>
          <a:noFill/>
        </p:spPr>
      </p:pic>
    </p:spTree>
    <p:extLst>
      <p:ext uri="{BB962C8B-B14F-4D97-AF65-F5344CB8AC3E}">
        <p14:creationId xmlns:p14="http://schemas.microsoft.com/office/powerpoint/2010/main" xmlns="" val="383866008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200" b="1" dirty="0" smtClean="0">
                <a:latin typeface="Times New Roman" pitchFamily="18" charset="0"/>
                <a:cs typeface="Times New Roman" pitchFamily="18" charset="0"/>
              </a:rPr>
              <a:t>Cont…</a:t>
            </a:r>
            <a:endParaRPr lang="en-US" sz="4200" b="1" dirty="0">
              <a:latin typeface="Times New Roman" pitchFamily="18" charset="0"/>
              <a:cs typeface="Times New Roman" pitchFamily="18" charset="0"/>
            </a:endParaRPr>
          </a:p>
        </p:txBody>
      </p:sp>
      <p:sp>
        <p:nvSpPr>
          <p:cNvPr id="3" name="Content Placeholder 2"/>
          <p:cNvSpPr>
            <a:spLocks noGrp="1"/>
          </p:cNvSpPr>
          <p:nvPr>
            <p:ph idx="1"/>
          </p:nvPr>
        </p:nvSpPr>
        <p:spPr>
          <a:xfrm>
            <a:off x="1024129" y="2286000"/>
            <a:ext cx="9621294" cy="4023360"/>
          </a:xfrm>
        </p:spPr>
        <p:txBody>
          <a:bodyPr>
            <a:normAutofit/>
          </a:bodyPr>
          <a:lstStyle/>
          <a:p>
            <a:r>
              <a:rPr lang="en-US" sz="1800" dirty="0" smtClean="0">
                <a:latin typeface="Times New Roman" pitchFamily="18" charset="0"/>
                <a:cs typeface="Times New Roman" pitchFamily="18" charset="0"/>
              </a:rPr>
              <a:t>(</a:t>
            </a:r>
            <a:r>
              <a:rPr lang="en-US" sz="1800" dirty="0" err="1" smtClean="0">
                <a:latin typeface="Times New Roman" pitchFamily="18" charset="0"/>
                <a:cs typeface="Times New Roman" pitchFamily="18" charset="0"/>
              </a:rPr>
              <a:t>i</a:t>
            </a:r>
            <a:r>
              <a:rPr lang="en-US" sz="1800" dirty="0" smtClean="0">
                <a:latin typeface="Times New Roman" pitchFamily="18" charset="0"/>
                <a:cs typeface="Times New Roman" pitchFamily="18" charset="0"/>
              </a:rPr>
              <a:t>) Directly from the start state to the accepting state along a path </a:t>
            </a:r>
            <a:r>
              <a:rPr lang="en-US" sz="1800" dirty="0" err="1" smtClean="0">
                <a:latin typeface="Times New Roman" pitchFamily="18" charset="0"/>
                <a:cs typeface="Times New Roman" pitchFamily="18" charset="0"/>
              </a:rPr>
              <a:t>labelled</a:t>
            </a:r>
            <a:r>
              <a:rPr lang="en-US" sz="1800" dirty="0" smtClean="0">
                <a:latin typeface="Times New Roman" pitchFamily="18" charset="0"/>
                <a:cs typeface="Times New Roman" pitchFamily="18" charset="0"/>
              </a:rPr>
              <a:t> E.</a:t>
            </a:r>
          </a:p>
          <a:p>
            <a:pPr algn="just"/>
            <a:r>
              <a:rPr lang="en-US" sz="1800" dirty="0" smtClean="0">
                <a:latin typeface="Times New Roman" pitchFamily="18" charset="0"/>
                <a:cs typeface="Times New Roman" pitchFamily="18" charset="0"/>
              </a:rPr>
              <a:t>(ii) To the start state of automation for r, through that automation one or more times, and then to accepting state. This set of paths allow us to accept strings in L(r), L(r), L(r), L(r), L(r), L(r), and so on, thus covering all strings in L(r*) except perhaps Є which was covered by the direct arc to the accepting state. where R is automation for r.</a:t>
            </a:r>
          </a:p>
          <a:p>
            <a:pPr algn="just"/>
            <a:r>
              <a:rPr lang="en-US" sz="1800" dirty="0" smtClean="0">
                <a:latin typeface="Times New Roman" pitchFamily="18" charset="0"/>
                <a:cs typeface="Times New Roman" pitchFamily="18" charset="0"/>
              </a:rPr>
              <a:t>4. The expression is (r) for the smaller expression r. The automation for r also serves as the automation for (r), since the parentheses do not change the language defined by the expression.</a:t>
            </a:r>
            <a:endParaRPr lang="en-US" sz="1800" dirty="0">
              <a:latin typeface="Times New Roman" pitchFamily="18" charset="0"/>
              <a:cs typeface="Times New Roman" pitchFamily="18" charset="0"/>
            </a:endParaRPr>
          </a:p>
        </p:txBody>
      </p:sp>
    </p:spTree>
    <p:extLst>
      <p:ext uri="{BB962C8B-B14F-4D97-AF65-F5344CB8AC3E}">
        <p14:creationId xmlns:p14="http://schemas.microsoft.com/office/powerpoint/2010/main" xmlns="" val="143688289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7861" y="2064327"/>
            <a:ext cx="10619848" cy="4493636"/>
          </a:xfrm>
        </p:spPr>
        <p:txBody>
          <a:bodyPr>
            <a:normAutofit/>
          </a:bodyPr>
          <a:lstStyle/>
          <a:p>
            <a:pPr algn="just"/>
            <a:r>
              <a:rPr lang="en-US" sz="2900" dirty="0" smtClean="0">
                <a:latin typeface="Times New Roman" pitchFamily="18" charset="0"/>
                <a:cs typeface="Times New Roman" pitchFamily="18" charset="0"/>
              </a:rPr>
              <a:t>Construct the ε-NFA for the regular expression (0+1)*1(0+1).</a:t>
            </a:r>
          </a:p>
          <a:p>
            <a:pPr>
              <a:buNone/>
            </a:pPr>
            <a:r>
              <a:rPr lang="en-US" sz="2900" b="1" dirty="0" smtClean="0">
                <a:latin typeface="Times New Roman" pitchFamily="18" charset="0"/>
                <a:cs typeface="Times New Roman" pitchFamily="18" charset="0"/>
              </a:rPr>
              <a:t>Solution:                                                                                               </a:t>
            </a:r>
            <a:r>
              <a:rPr lang="en-US" sz="1800" dirty="0" smtClean="0">
                <a:latin typeface="Times New Roman" pitchFamily="18" charset="0"/>
                <a:cs typeface="Times New Roman" pitchFamily="18" charset="0"/>
              </a:rPr>
              <a:t>Here automation for 0 and 1 is basic automation.</a:t>
            </a:r>
            <a:r>
              <a:rPr lang="en-US" sz="1800" dirty="0" smtClean="0"/>
              <a:t> First we will make automation for (0+1) as in Fig (a). </a:t>
            </a:r>
            <a:endParaRPr lang="en-US" sz="1800" dirty="0" smtClean="0">
              <a:latin typeface="Times New Roman" pitchFamily="18" charset="0"/>
              <a:cs typeface="Times New Roman" pitchFamily="18" charset="0"/>
            </a:endParaRPr>
          </a:p>
        </p:txBody>
      </p:sp>
      <p:sp>
        <p:nvSpPr>
          <p:cNvPr id="4" name="Title 1"/>
          <p:cNvSpPr>
            <a:spLocks noGrp="1"/>
          </p:cNvSpPr>
          <p:nvPr>
            <p:ph type="title"/>
          </p:nvPr>
        </p:nvSpPr>
        <p:spPr>
          <a:xfrm>
            <a:off x="1024128" y="585216"/>
            <a:ext cx="9720072" cy="1499616"/>
          </a:xfrm>
        </p:spPr>
        <p:txBody>
          <a:bodyPr>
            <a:normAutofit/>
          </a:bodyPr>
          <a:lstStyle/>
          <a:p>
            <a:r>
              <a:rPr lang="en-US" sz="4200" b="1" dirty="0" smtClean="0">
                <a:latin typeface="Times New Roman" pitchFamily="18" charset="0"/>
                <a:cs typeface="Times New Roman" pitchFamily="18" charset="0"/>
              </a:rPr>
              <a:t>Example</a:t>
            </a:r>
            <a:endParaRPr lang="en-US" sz="4200" b="1" dirty="0">
              <a:latin typeface="Times New Roman" pitchFamily="18" charset="0"/>
              <a:cs typeface="Times New Roman" pitchFamily="18" charset="0"/>
            </a:endParaRPr>
          </a:p>
        </p:txBody>
      </p:sp>
      <p:pic>
        <p:nvPicPr>
          <p:cNvPr id="4099" name="Picture 3" descr="C:\Users\ncce\Desktop\a1.jpg"/>
          <p:cNvPicPr>
            <a:picLocks noChangeAspect="1" noChangeArrowheads="1"/>
          </p:cNvPicPr>
          <p:nvPr/>
        </p:nvPicPr>
        <p:blipFill>
          <a:blip r:embed="rId2"/>
          <a:srcRect/>
          <a:stretch>
            <a:fillRect/>
          </a:stretch>
        </p:blipFill>
        <p:spPr bwMode="auto">
          <a:xfrm>
            <a:off x="3771034" y="3627293"/>
            <a:ext cx="3790950" cy="1847850"/>
          </a:xfrm>
          <a:prstGeom prst="rect">
            <a:avLst/>
          </a:prstGeom>
          <a:noFill/>
        </p:spPr>
      </p:pic>
    </p:spTree>
    <p:extLst>
      <p:ext uri="{BB962C8B-B14F-4D97-AF65-F5344CB8AC3E}">
        <p14:creationId xmlns:p14="http://schemas.microsoft.com/office/powerpoint/2010/main" xmlns="" val="116453372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200" b="1" dirty="0" smtClean="0">
                <a:latin typeface="Times New Roman" pitchFamily="18" charset="0"/>
                <a:cs typeface="Times New Roman" pitchFamily="18" charset="0"/>
              </a:rPr>
              <a:t>Cont…</a:t>
            </a:r>
            <a:endParaRPr lang="en-US" sz="4200" b="1" dirty="0">
              <a:latin typeface="Times New Roman" pitchFamily="18" charset="0"/>
              <a:cs typeface="Times New Roman" pitchFamily="18" charset="0"/>
            </a:endParaRPr>
          </a:p>
        </p:txBody>
      </p:sp>
      <p:sp>
        <p:nvSpPr>
          <p:cNvPr id="3" name="Content Placeholder 2"/>
          <p:cNvSpPr>
            <a:spLocks noGrp="1"/>
          </p:cNvSpPr>
          <p:nvPr>
            <p:ph idx="1"/>
          </p:nvPr>
        </p:nvSpPr>
        <p:spPr>
          <a:xfrm>
            <a:off x="1024129" y="2286000"/>
            <a:ext cx="9621294" cy="4023360"/>
          </a:xfrm>
        </p:spPr>
        <p:txBody>
          <a:bodyPr>
            <a:normAutofit/>
          </a:bodyPr>
          <a:lstStyle/>
          <a:p>
            <a:r>
              <a:rPr lang="en-US" sz="1800" dirty="0" smtClean="0">
                <a:latin typeface="Times New Roman" pitchFamily="18" charset="0"/>
                <a:cs typeface="Times New Roman" pitchFamily="18" charset="0"/>
              </a:rPr>
              <a:t>Now we will construct it into automation for (0+1)</a:t>
            </a:r>
            <a:r>
              <a:rPr lang="en-US" sz="1800" baseline="30000" dirty="0" smtClean="0">
                <a:latin typeface="Times New Roman" pitchFamily="18" charset="0"/>
                <a:cs typeface="Times New Roman" pitchFamily="18" charset="0"/>
              </a:rPr>
              <a:t>* </a:t>
            </a:r>
            <a:r>
              <a:rPr lang="en-US" sz="1800" dirty="0" smtClean="0">
                <a:latin typeface="Times New Roman" pitchFamily="18" charset="0"/>
                <a:cs typeface="Times New Roman" pitchFamily="18" charset="0"/>
              </a:rPr>
              <a:t>as shown in Fig. b. </a:t>
            </a:r>
          </a:p>
          <a:p>
            <a:endParaRPr lang="en-US" sz="1800" dirty="0" smtClean="0"/>
          </a:p>
          <a:p>
            <a:endParaRPr lang="en-US" sz="1800" dirty="0" smtClean="0"/>
          </a:p>
          <a:p>
            <a:endParaRPr lang="en-US" sz="1800" dirty="0" smtClean="0"/>
          </a:p>
          <a:p>
            <a:endParaRPr lang="en-US" sz="1800" dirty="0" smtClean="0"/>
          </a:p>
          <a:p>
            <a:endParaRPr lang="en-US" sz="1800" dirty="0" smtClean="0"/>
          </a:p>
          <a:p>
            <a:endParaRPr lang="en-US" sz="1800" dirty="0" smtClean="0"/>
          </a:p>
          <a:p>
            <a:pPr>
              <a:buNone/>
            </a:pPr>
            <a:r>
              <a:rPr lang="en-US" sz="1800" dirty="0" smtClean="0">
                <a:latin typeface="Times New Roman" pitchFamily="18" charset="0"/>
                <a:cs typeface="Times New Roman" pitchFamily="18" charset="0"/>
              </a:rPr>
              <a:t> Now we will construct for automation for 1. (0+1)</a:t>
            </a:r>
            <a:r>
              <a:rPr lang="en-US" sz="1800" baseline="30000" dirty="0" smtClean="0">
                <a:latin typeface="Times New Roman" pitchFamily="18" charset="0"/>
                <a:cs typeface="Times New Roman" pitchFamily="18" charset="0"/>
              </a:rPr>
              <a:t> </a:t>
            </a:r>
            <a:r>
              <a:rPr lang="en-US" sz="1800" dirty="0" smtClean="0">
                <a:latin typeface="Times New Roman" pitchFamily="18" charset="0"/>
                <a:cs typeface="Times New Roman" pitchFamily="18" charset="0"/>
              </a:rPr>
              <a:t> as shown in Fig. c.</a:t>
            </a:r>
            <a:r>
              <a:rPr lang="en-US" sz="1800" dirty="0" smtClean="0"/>
              <a:t> </a:t>
            </a:r>
          </a:p>
          <a:p>
            <a:pPr>
              <a:buNone/>
            </a:pPr>
            <a:endParaRPr lang="en-US" sz="1800" dirty="0">
              <a:latin typeface="Times New Roman" pitchFamily="18" charset="0"/>
              <a:cs typeface="Times New Roman" pitchFamily="18" charset="0"/>
            </a:endParaRPr>
          </a:p>
        </p:txBody>
      </p:sp>
      <p:pic>
        <p:nvPicPr>
          <p:cNvPr id="5122" name="Picture 2" descr="C:\Users\ncce\Desktop\a2.jpg"/>
          <p:cNvPicPr>
            <a:picLocks noChangeAspect="1" noChangeArrowheads="1"/>
          </p:cNvPicPr>
          <p:nvPr/>
        </p:nvPicPr>
        <p:blipFill>
          <a:blip r:embed="rId2"/>
          <a:srcRect/>
          <a:stretch>
            <a:fillRect/>
          </a:stretch>
        </p:blipFill>
        <p:spPr bwMode="auto">
          <a:xfrm>
            <a:off x="3845070" y="2780434"/>
            <a:ext cx="4086225" cy="1962150"/>
          </a:xfrm>
          <a:prstGeom prst="rect">
            <a:avLst/>
          </a:prstGeom>
          <a:noFill/>
        </p:spPr>
      </p:pic>
    </p:spTree>
    <p:extLst>
      <p:ext uri="{BB962C8B-B14F-4D97-AF65-F5344CB8AC3E}">
        <p14:creationId xmlns:p14="http://schemas.microsoft.com/office/powerpoint/2010/main" xmlns="" val="143688289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200" b="1" dirty="0" smtClean="0">
                <a:latin typeface="Times New Roman" pitchFamily="18" charset="0"/>
                <a:cs typeface="Times New Roman" pitchFamily="18" charset="0"/>
              </a:rPr>
              <a:t>Cont…</a:t>
            </a:r>
            <a:endParaRPr lang="en-US" sz="4200" b="1" dirty="0">
              <a:latin typeface="Times New Roman" pitchFamily="18" charset="0"/>
              <a:cs typeface="Times New Roman" pitchFamily="18" charset="0"/>
            </a:endParaRPr>
          </a:p>
        </p:txBody>
      </p:sp>
      <p:sp>
        <p:nvSpPr>
          <p:cNvPr id="3" name="Content Placeholder 2"/>
          <p:cNvSpPr>
            <a:spLocks noGrp="1"/>
          </p:cNvSpPr>
          <p:nvPr>
            <p:ph idx="1"/>
          </p:nvPr>
        </p:nvSpPr>
        <p:spPr>
          <a:xfrm>
            <a:off x="1024129" y="4114800"/>
            <a:ext cx="9621294" cy="2194558"/>
          </a:xfrm>
        </p:spPr>
        <p:txBody>
          <a:bodyPr>
            <a:normAutofit/>
          </a:bodyPr>
          <a:lstStyle/>
          <a:p>
            <a:endParaRPr lang="en-US" sz="1800" dirty="0" smtClean="0">
              <a:latin typeface="Times New Roman" pitchFamily="18" charset="0"/>
              <a:cs typeface="Times New Roman" pitchFamily="18" charset="0"/>
            </a:endParaRPr>
          </a:p>
          <a:p>
            <a:pPr>
              <a:buNone/>
            </a:pPr>
            <a:r>
              <a:rPr lang="en-US" sz="1800" dirty="0" smtClean="0">
                <a:latin typeface="Times New Roman" pitchFamily="18" charset="0"/>
                <a:cs typeface="Times New Roman" pitchFamily="18" charset="0"/>
              </a:rPr>
              <a:t>  Now we have to connect E-NFA of Fig. b and E-NFA of Fig. c by a E-transition to find out the E-NFA for given regular expression as shown in Fig. d.</a:t>
            </a:r>
            <a:endParaRPr lang="en-US" sz="1800" dirty="0">
              <a:latin typeface="Times New Roman" pitchFamily="18" charset="0"/>
              <a:cs typeface="Times New Roman" pitchFamily="18" charset="0"/>
            </a:endParaRPr>
          </a:p>
        </p:txBody>
      </p:sp>
      <p:pic>
        <p:nvPicPr>
          <p:cNvPr id="6146" name="Picture 2" descr="C:\Users\ncce\Desktop\c.jpg"/>
          <p:cNvPicPr>
            <a:picLocks noChangeAspect="1" noChangeArrowheads="1"/>
          </p:cNvPicPr>
          <p:nvPr/>
        </p:nvPicPr>
        <p:blipFill>
          <a:blip r:embed="rId2"/>
          <a:srcRect/>
          <a:stretch>
            <a:fillRect/>
          </a:stretch>
        </p:blipFill>
        <p:spPr bwMode="auto">
          <a:xfrm>
            <a:off x="2808575" y="1993754"/>
            <a:ext cx="5296334" cy="2371725"/>
          </a:xfrm>
          <a:prstGeom prst="rect">
            <a:avLst/>
          </a:prstGeom>
          <a:noFill/>
        </p:spPr>
      </p:pic>
    </p:spTree>
    <p:extLst>
      <p:ext uri="{BB962C8B-B14F-4D97-AF65-F5344CB8AC3E}">
        <p14:creationId xmlns:p14="http://schemas.microsoft.com/office/powerpoint/2010/main" xmlns="" val="143688289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200" b="1" dirty="0" smtClean="0">
                <a:latin typeface="Times New Roman" pitchFamily="18" charset="0"/>
                <a:cs typeface="Times New Roman" pitchFamily="18" charset="0"/>
              </a:rPr>
              <a:t>Cont…</a:t>
            </a:r>
            <a:endParaRPr lang="en-US" sz="4200" b="1" dirty="0">
              <a:latin typeface="Times New Roman" pitchFamily="18" charset="0"/>
              <a:cs typeface="Times New Roman" pitchFamily="18" charset="0"/>
            </a:endParaRPr>
          </a:p>
        </p:txBody>
      </p:sp>
      <p:pic>
        <p:nvPicPr>
          <p:cNvPr id="5" name="Content Placeholder 4" descr="d.jpg"/>
          <p:cNvPicPr>
            <a:picLocks noGrp="1" noChangeAspect="1"/>
          </p:cNvPicPr>
          <p:nvPr>
            <p:ph idx="1"/>
          </p:nvPr>
        </p:nvPicPr>
        <p:blipFill>
          <a:blip r:embed="rId2"/>
          <a:stretch>
            <a:fillRect/>
          </a:stretch>
        </p:blipFill>
        <p:spPr>
          <a:xfrm>
            <a:off x="1163782" y="2008188"/>
            <a:ext cx="9698182" cy="4300537"/>
          </a:xfrm>
        </p:spPr>
      </p:pic>
    </p:spTree>
    <p:extLst>
      <p:ext uri="{BB962C8B-B14F-4D97-AF65-F5344CB8AC3E}">
        <p14:creationId xmlns:p14="http://schemas.microsoft.com/office/powerpoint/2010/main" xmlns="" val="14368828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4509" y="766907"/>
            <a:ext cx="10190017" cy="1034697"/>
          </a:xfrm>
        </p:spPr>
        <p:txBody>
          <a:bodyPr>
            <a:normAutofit/>
          </a:bodyPr>
          <a:lstStyle/>
          <a:p>
            <a:r>
              <a:rPr lang="en-US" sz="4200" b="1" dirty="0" smtClean="0">
                <a:latin typeface="Times New Roman" pitchFamily="18" charset="0"/>
                <a:cs typeface="Times New Roman" pitchFamily="18" charset="0"/>
              </a:rPr>
              <a:t>finite automata</a:t>
            </a:r>
            <a:endParaRPr lang="en-US" sz="4200" b="1" dirty="0">
              <a:latin typeface="Times New Roman" pitchFamily="18" charset="0"/>
              <a:cs typeface="Times New Roman" pitchFamily="18" charset="0"/>
            </a:endParaRPr>
          </a:p>
        </p:txBody>
      </p:sp>
      <p:sp>
        <p:nvSpPr>
          <p:cNvPr id="3" name="Content Placeholder 2"/>
          <p:cNvSpPr>
            <a:spLocks noGrp="1"/>
          </p:cNvSpPr>
          <p:nvPr>
            <p:ph idx="1"/>
          </p:nvPr>
        </p:nvSpPr>
        <p:spPr>
          <a:xfrm>
            <a:off x="782781" y="1843167"/>
            <a:ext cx="10619509" cy="4777141"/>
          </a:xfrm>
        </p:spPr>
        <p:txBody>
          <a:bodyPr>
            <a:normAutofit/>
          </a:bodyPr>
          <a:lstStyle/>
          <a:p>
            <a:pPr marL="111125" indent="-111125"/>
            <a:r>
              <a:rPr lang="en-US" sz="1900" dirty="0" smtClean="0">
                <a:latin typeface="Times New Roman" pitchFamily="18" charset="0"/>
                <a:cs typeface="Times New Roman" pitchFamily="18" charset="0"/>
              </a:rPr>
              <a:t>Finite automata is an automatic machine with finite number of states. Finite automata is used to describe the regular language. It is a good model for computer with the small memory.</a:t>
            </a:r>
          </a:p>
          <a:p>
            <a:pPr marL="111125" indent="-111125"/>
            <a:r>
              <a:rPr lang="en-US" sz="1900" dirty="0" smtClean="0">
                <a:latin typeface="Times New Roman" pitchFamily="18" charset="0"/>
                <a:cs typeface="Times New Roman" pitchFamily="18" charset="0"/>
              </a:rPr>
              <a:t>A finite automata is a quintuple</a:t>
            </a:r>
          </a:p>
          <a:p>
            <a:pPr marL="111125" indent="-111125"/>
            <a:r>
              <a:rPr lang="en-US" sz="1900" dirty="0" smtClean="0">
                <a:latin typeface="Times New Roman" pitchFamily="18" charset="0"/>
                <a:cs typeface="Times New Roman" pitchFamily="18" charset="0"/>
              </a:rPr>
              <a:t>M = (Q, Σ, </a:t>
            </a:r>
            <a:r>
              <a:rPr lang="en-US" sz="1900" b="1" dirty="0" smtClean="0">
                <a:latin typeface="Times New Roman" pitchFamily="18" charset="0"/>
                <a:cs typeface="Times New Roman" pitchFamily="18" charset="0"/>
              </a:rPr>
              <a:t>𝛿</a:t>
            </a:r>
            <a:r>
              <a:rPr lang="en-US" sz="1900" dirty="0" smtClean="0">
                <a:latin typeface="Times New Roman" pitchFamily="18" charset="0"/>
                <a:cs typeface="Times New Roman" pitchFamily="18" charset="0"/>
              </a:rPr>
              <a:t>, q0or F)</a:t>
            </a:r>
          </a:p>
          <a:p>
            <a:pPr marL="111125" indent="-111125"/>
            <a:r>
              <a:rPr lang="en-US" sz="1900" dirty="0" smtClean="0">
                <a:latin typeface="Times New Roman" pitchFamily="18" charset="0"/>
                <a:cs typeface="Times New Roman" pitchFamily="18" charset="0"/>
              </a:rPr>
              <a:t>where </a:t>
            </a:r>
          </a:p>
          <a:p>
            <a:pPr marL="111125" indent="-111125"/>
            <a:r>
              <a:rPr lang="en-US" sz="1900" dirty="0" smtClean="0">
                <a:latin typeface="Times New Roman" pitchFamily="18" charset="0"/>
                <a:cs typeface="Times New Roman" pitchFamily="18" charset="0"/>
              </a:rPr>
              <a:t>Q: Is a non-empty finite set of states presents in the finite control. (q0,q1,q3,…..,</a:t>
            </a:r>
            <a:r>
              <a:rPr lang="en-US" sz="1900" dirty="0" err="1" smtClean="0">
                <a:latin typeface="Times New Roman" pitchFamily="18" charset="0"/>
                <a:cs typeface="Times New Roman" pitchFamily="18" charset="0"/>
              </a:rPr>
              <a:t>qn</a:t>
            </a:r>
            <a:r>
              <a:rPr lang="en-US" sz="1900" dirty="0" smtClean="0">
                <a:latin typeface="Times New Roman" pitchFamily="18" charset="0"/>
                <a:cs typeface="Times New Roman" pitchFamily="18" charset="0"/>
              </a:rPr>
              <a:t>).</a:t>
            </a:r>
          </a:p>
          <a:p>
            <a:pPr marL="111125" indent="-111125"/>
            <a:r>
              <a:rPr lang="en-US" sz="1900" dirty="0" smtClean="0">
                <a:latin typeface="Times New Roman" pitchFamily="18" charset="0"/>
                <a:cs typeface="Times New Roman" pitchFamily="18" charset="0"/>
              </a:rPr>
              <a:t> Σ: Is a non-empty finite set of input symbols which can be passed to the finite state machine. (a, b, c,0,1, ..) </a:t>
            </a:r>
          </a:p>
          <a:p>
            <a:pPr marL="111125" indent="-111125"/>
            <a:r>
              <a:rPr lang="en-US" sz="1900" dirty="0" smtClean="0">
                <a:latin typeface="Times New Roman" pitchFamily="18" charset="0"/>
                <a:cs typeface="Times New Roman" pitchFamily="18" charset="0"/>
              </a:rPr>
              <a:t>q0: Is a starting state, one of the state in Q.</a:t>
            </a:r>
          </a:p>
          <a:p>
            <a:pPr marL="111125" indent="-111125"/>
            <a:r>
              <a:rPr lang="en-US" sz="1900" dirty="0" smtClean="0">
                <a:latin typeface="Times New Roman" pitchFamily="18" charset="0"/>
                <a:cs typeface="Times New Roman" pitchFamily="18" charset="0"/>
              </a:rPr>
              <a:t>F: Is a non-empty set of final states or states, set of final states belongs to Q.</a:t>
            </a:r>
          </a:p>
          <a:p>
            <a:pPr marL="111125" indent="-111125"/>
            <a:r>
              <a:rPr lang="en-US" sz="1900" dirty="0" smtClean="0">
                <a:latin typeface="Times New Roman" pitchFamily="18" charset="0"/>
                <a:cs typeface="Times New Roman" pitchFamily="18" charset="0"/>
              </a:rPr>
              <a:t>𝛿</a:t>
            </a:r>
            <a:r>
              <a:rPr lang="en-US" sz="1900" b="1" dirty="0" smtClean="0">
                <a:latin typeface="Times New Roman" pitchFamily="18" charset="0"/>
                <a:cs typeface="Times New Roman" pitchFamily="18" charset="0"/>
              </a:rPr>
              <a:t> </a:t>
            </a:r>
            <a:r>
              <a:rPr lang="en-US" sz="1900" dirty="0" smtClean="0">
                <a:latin typeface="Times New Roman" pitchFamily="18" charset="0"/>
                <a:cs typeface="Times New Roman" pitchFamily="18" charset="0"/>
              </a:rPr>
              <a:t>: Is a function called transition function that takes two arguments a state and a input symbol, it single state.</a:t>
            </a:r>
          </a:p>
          <a:p>
            <a:endParaRPr lang="en-US" dirty="0"/>
          </a:p>
        </p:txBody>
      </p:sp>
    </p:spTree>
    <p:extLst>
      <p:ext uri="{BB962C8B-B14F-4D97-AF65-F5344CB8AC3E}">
        <p14:creationId xmlns:p14="http://schemas.microsoft.com/office/powerpoint/2010/main" xmlns="" val="286880655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108117"/>
          </a:xfrm>
        </p:spPr>
        <p:txBody>
          <a:bodyPr>
            <a:normAutofit fontScale="90000"/>
          </a:bodyPr>
          <a:lstStyle/>
          <a:p>
            <a:r>
              <a:rPr lang="en-US" sz="4800" b="1" dirty="0" smtClean="0">
                <a:latin typeface="Times New Roman" pitchFamily="18" charset="0"/>
                <a:cs typeface="Times New Roman" pitchFamily="18" charset="0"/>
              </a:rPr>
              <a:t>Construction of regular expression from </a:t>
            </a:r>
            <a:r>
              <a:rPr lang="en-US" sz="4800" b="1" dirty="0" err="1" smtClean="0">
                <a:latin typeface="Times New Roman" pitchFamily="18" charset="0"/>
                <a:cs typeface="Times New Roman" pitchFamily="18" charset="0"/>
              </a:rPr>
              <a:t>Dfa</a:t>
            </a:r>
            <a:endParaRPr lang="en-US" dirty="0"/>
          </a:p>
        </p:txBody>
      </p:sp>
      <p:sp>
        <p:nvSpPr>
          <p:cNvPr id="3" name="Content Placeholder 2"/>
          <p:cNvSpPr>
            <a:spLocks noGrp="1"/>
          </p:cNvSpPr>
          <p:nvPr>
            <p:ph idx="1"/>
          </p:nvPr>
        </p:nvSpPr>
        <p:spPr>
          <a:xfrm>
            <a:off x="969818" y="2000186"/>
            <a:ext cx="9732820" cy="4234359"/>
          </a:xfrm>
        </p:spPr>
        <p:txBody>
          <a:bodyPr>
            <a:noAutofit/>
          </a:bodyPr>
          <a:lstStyle/>
          <a:p>
            <a:pPr algn="just"/>
            <a:r>
              <a:rPr lang="en-US" sz="1800" b="1" dirty="0" smtClean="0">
                <a:latin typeface="Times New Roman" pitchFamily="18" charset="0"/>
                <a:cs typeface="Times New Roman" pitchFamily="18" charset="0"/>
              </a:rPr>
              <a:t>ARDENS'S THEOREM:</a:t>
            </a:r>
          </a:p>
          <a:p>
            <a:r>
              <a:rPr lang="en-US" sz="1800" dirty="0" smtClean="0">
                <a:latin typeface="Times New Roman" pitchFamily="18" charset="0"/>
                <a:cs typeface="Times New Roman" pitchFamily="18" charset="0"/>
              </a:rPr>
              <a:t>Let P and Q be two regular expression over alphabet 2. If P does not contains string E, then R = Q+RP has a unique solution that is R = QP* .                                                                                                              It can be understand as : R = Q + RP</a:t>
            </a:r>
          </a:p>
          <a:p>
            <a:r>
              <a:rPr lang="en-US" sz="1800" dirty="0" smtClean="0">
                <a:latin typeface="Times New Roman" pitchFamily="18" charset="0"/>
                <a:cs typeface="Times New Roman" pitchFamily="18" charset="0"/>
              </a:rPr>
              <a:t>Put the value of R in R.H.S.                                                                                        R=Q+(Q+RP)PQ+QP+ Rp2</a:t>
            </a:r>
          </a:p>
          <a:p>
            <a:r>
              <a:rPr lang="en-US" sz="1800" dirty="0" smtClean="0">
                <a:latin typeface="Times New Roman" pitchFamily="18" charset="0"/>
                <a:cs typeface="Times New Roman" pitchFamily="18" charset="0"/>
              </a:rPr>
              <a:t>When we put the value of R again and again we got the following equation.                                               R = Q+QP + QP</a:t>
            </a:r>
            <a:r>
              <a:rPr lang="en-US" sz="1800" baseline="30000" dirty="0" smtClean="0">
                <a:latin typeface="Times New Roman" pitchFamily="18" charset="0"/>
                <a:cs typeface="Times New Roman" pitchFamily="18" charset="0"/>
              </a:rPr>
              <a:t>2</a:t>
            </a:r>
            <a:r>
              <a:rPr lang="en-US" sz="1800" dirty="0" smtClean="0">
                <a:latin typeface="Times New Roman" pitchFamily="18" charset="0"/>
                <a:cs typeface="Times New Roman" pitchFamily="18" charset="0"/>
              </a:rPr>
              <a:t> + QP</a:t>
            </a:r>
            <a:r>
              <a:rPr lang="en-US" sz="1800" baseline="30000" dirty="0" smtClean="0">
                <a:latin typeface="Times New Roman" pitchFamily="18" charset="0"/>
                <a:cs typeface="Times New Roman" pitchFamily="18" charset="0"/>
              </a:rPr>
              <a:t>3</a:t>
            </a:r>
            <a:r>
              <a:rPr lang="en-US" sz="1800" dirty="0" smtClean="0">
                <a:latin typeface="Times New Roman" pitchFamily="18" charset="0"/>
                <a:cs typeface="Times New Roman" pitchFamily="18" charset="0"/>
              </a:rPr>
              <a:t> ……...                                                                                                                       R = Q(1+P+P</a:t>
            </a:r>
            <a:r>
              <a:rPr lang="en-US" sz="1800" baseline="30000" dirty="0" smtClean="0">
                <a:latin typeface="Times New Roman" pitchFamily="18" charset="0"/>
                <a:cs typeface="Times New Roman" pitchFamily="18" charset="0"/>
              </a:rPr>
              <a:t>2</a:t>
            </a:r>
            <a:r>
              <a:rPr lang="en-US" sz="1800" dirty="0" smtClean="0">
                <a:latin typeface="Times New Roman" pitchFamily="18" charset="0"/>
                <a:cs typeface="Times New Roman" pitchFamily="18" charset="0"/>
              </a:rPr>
              <a:t>+P</a:t>
            </a:r>
            <a:r>
              <a:rPr lang="en-US" sz="1800" baseline="30000" dirty="0" smtClean="0">
                <a:latin typeface="Times New Roman" pitchFamily="18" charset="0"/>
                <a:cs typeface="Times New Roman" pitchFamily="18" charset="0"/>
              </a:rPr>
              <a:t>3</a:t>
            </a:r>
            <a:r>
              <a:rPr lang="en-US" sz="1800" dirty="0" smtClean="0">
                <a:latin typeface="Times New Roman" pitchFamily="18" charset="0"/>
                <a:cs typeface="Times New Roman" pitchFamily="18" charset="0"/>
              </a:rPr>
              <a:t> +…….)</a:t>
            </a:r>
          </a:p>
          <a:p>
            <a:r>
              <a:rPr lang="en-US" sz="1800" dirty="0" smtClean="0">
                <a:latin typeface="Times New Roman" pitchFamily="18" charset="0"/>
                <a:cs typeface="Times New Roman" pitchFamily="18" charset="0"/>
              </a:rPr>
              <a:t>R = Q(</a:t>
            </a:r>
            <a:r>
              <a:rPr lang="en-US" sz="1800" dirty="0" smtClean="0"/>
              <a:t>€ </a:t>
            </a:r>
            <a:r>
              <a:rPr lang="en-US" sz="1800" dirty="0" smtClean="0">
                <a:latin typeface="Times New Roman" pitchFamily="18" charset="0"/>
                <a:cs typeface="Times New Roman" pitchFamily="18" charset="0"/>
              </a:rPr>
              <a:t>+P+P</a:t>
            </a:r>
            <a:r>
              <a:rPr lang="en-US" sz="1800" baseline="30000" dirty="0" smtClean="0">
                <a:latin typeface="Times New Roman" pitchFamily="18" charset="0"/>
                <a:cs typeface="Times New Roman" pitchFamily="18" charset="0"/>
              </a:rPr>
              <a:t>2</a:t>
            </a:r>
            <a:r>
              <a:rPr lang="en-US" sz="1800" dirty="0" smtClean="0">
                <a:latin typeface="Times New Roman" pitchFamily="18" charset="0"/>
                <a:cs typeface="Times New Roman" pitchFamily="18" charset="0"/>
              </a:rPr>
              <a:t>+P</a:t>
            </a:r>
            <a:r>
              <a:rPr lang="en-US" sz="1800" baseline="30000" dirty="0" smtClean="0">
                <a:latin typeface="Times New Roman" pitchFamily="18" charset="0"/>
                <a:cs typeface="Times New Roman" pitchFamily="18" charset="0"/>
              </a:rPr>
              <a:t>3</a:t>
            </a:r>
            <a:r>
              <a:rPr lang="en-US" sz="1800" dirty="0" smtClean="0">
                <a:latin typeface="Times New Roman" pitchFamily="18" charset="0"/>
                <a:cs typeface="Times New Roman" pitchFamily="18" charset="0"/>
              </a:rPr>
              <a:t>+…….)</a:t>
            </a:r>
          </a:p>
          <a:p>
            <a:r>
              <a:rPr lang="en-US" sz="1800" dirty="0" smtClean="0">
                <a:latin typeface="Times New Roman" pitchFamily="18" charset="0"/>
                <a:cs typeface="Times New Roman" pitchFamily="18" charset="0"/>
              </a:rPr>
              <a:t>R = QP*</a:t>
            </a:r>
          </a:p>
        </p:txBody>
      </p:sp>
    </p:spTree>
    <p:extLst>
      <p:ext uri="{BB962C8B-B14F-4D97-AF65-F5344CB8AC3E}">
        <p14:creationId xmlns:p14="http://schemas.microsoft.com/office/powerpoint/2010/main" xmlns="" val="397933337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7861" y="2064327"/>
            <a:ext cx="10619848" cy="4493636"/>
          </a:xfrm>
        </p:spPr>
        <p:txBody>
          <a:bodyPr>
            <a:normAutofit fontScale="62500" lnSpcReduction="20000"/>
          </a:bodyPr>
          <a:lstStyle/>
          <a:p>
            <a:pPr algn="just"/>
            <a:r>
              <a:rPr lang="en-US" sz="2900" dirty="0" smtClean="0">
                <a:latin typeface="Times New Roman" pitchFamily="18" charset="0"/>
                <a:cs typeface="Times New Roman" pitchFamily="18" charset="0"/>
              </a:rPr>
              <a:t>Find the regular expression for transition diagram given in Fig.</a:t>
            </a:r>
          </a:p>
          <a:p>
            <a:pPr algn="just"/>
            <a:endParaRPr lang="en-US" sz="2900" dirty="0" smtClean="0">
              <a:latin typeface="Times New Roman" pitchFamily="18" charset="0"/>
              <a:cs typeface="Times New Roman" pitchFamily="18" charset="0"/>
            </a:endParaRPr>
          </a:p>
          <a:p>
            <a:pPr algn="just"/>
            <a:endParaRPr lang="en-US" sz="2900" dirty="0" smtClean="0">
              <a:latin typeface="Times New Roman" pitchFamily="18" charset="0"/>
              <a:cs typeface="Times New Roman" pitchFamily="18" charset="0"/>
            </a:endParaRPr>
          </a:p>
          <a:p>
            <a:pPr algn="just"/>
            <a:endParaRPr lang="en-US" sz="2900" dirty="0" smtClean="0">
              <a:latin typeface="Times New Roman" pitchFamily="18" charset="0"/>
              <a:cs typeface="Times New Roman" pitchFamily="18" charset="0"/>
            </a:endParaRPr>
          </a:p>
          <a:p>
            <a:pPr algn="just"/>
            <a:endParaRPr lang="en-US" sz="2900" dirty="0" smtClean="0">
              <a:latin typeface="Times New Roman" pitchFamily="18" charset="0"/>
              <a:cs typeface="Times New Roman" pitchFamily="18" charset="0"/>
            </a:endParaRPr>
          </a:p>
          <a:p>
            <a:r>
              <a:rPr lang="en-US" sz="2900" b="1" dirty="0" smtClean="0">
                <a:latin typeface="Times New Roman" pitchFamily="18" charset="0"/>
                <a:cs typeface="Times New Roman" pitchFamily="18" charset="0"/>
              </a:rPr>
              <a:t>Solution:</a:t>
            </a:r>
            <a:r>
              <a:rPr lang="en-US" sz="2900" dirty="0" smtClean="0">
                <a:latin typeface="Times New Roman" pitchFamily="18" charset="0"/>
                <a:cs typeface="Times New Roman" pitchFamily="18" charset="0"/>
              </a:rPr>
              <a:t> Now let us from the equations                                                                                                                                                                                                                    q</a:t>
            </a:r>
            <a:r>
              <a:rPr lang="en-US" sz="2900" baseline="-25000" dirty="0" smtClean="0">
                <a:latin typeface="Times New Roman" pitchFamily="18" charset="0"/>
                <a:cs typeface="Times New Roman" pitchFamily="18" charset="0"/>
              </a:rPr>
              <a:t>1</a:t>
            </a:r>
            <a:r>
              <a:rPr lang="en-US" sz="2900" dirty="0" smtClean="0">
                <a:latin typeface="Times New Roman" pitchFamily="18" charset="0"/>
                <a:cs typeface="Times New Roman" pitchFamily="18" charset="0"/>
              </a:rPr>
              <a:t>= q</a:t>
            </a:r>
            <a:r>
              <a:rPr lang="en-US" sz="2900" baseline="-25000" dirty="0" smtClean="0">
                <a:latin typeface="Times New Roman" pitchFamily="18" charset="0"/>
                <a:cs typeface="Times New Roman" pitchFamily="18" charset="0"/>
              </a:rPr>
              <a:t>2</a:t>
            </a:r>
            <a:r>
              <a:rPr lang="en-US" sz="2900" dirty="0" smtClean="0">
                <a:latin typeface="Times New Roman" pitchFamily="18" charset="0"/>
                <a:cs typeface="Times New Roman" pitchFamily="18" charset="0"/>
              </a:rPr>
              <a:t>b + q</a:t>
            </a:r>
            <a:r>
              <a:rPr lang="en-US" sz="2900" baseline="-25000" dirty="0" smtClean="0">
                <a:latin typeface="Times New Roman" pitchFamily="18" charset="0"/>
                <a:cs typeface="Times New Roman" pitchFamily="18" charset="0"/>
              </a:rPr>
              <a:t>3</a:t>
            </a:r>
            <a:r>
              <a:rPr lang="en-US" sz="2900" dirty="0" smtClean="0">
                <a:latin typeface="Times New Roman" pitchFamily="18" charset="0"/>
                <a:cs typeface="Times New Roman" pitchFamily="18" charset="0"/>
              </a:rPr>
              <a:t>a + €                                                                                                                                                                                                                                                   q</a:t>
            </a:r>
            <a:r>
              <a:rPr lang="en-US" sz="2900" baseline="-25000" dirty="0" smtClean="0">
                <a:latin typeface="Times New Roman" pitchFamily="18" charset="0"/>
                <a:cs typeface="Times New Roman" pitchFamily="18" charset="0"/>
              </a:rPr>
              <a:t>2</a:t>
            </a:r>
            <a:r>
              <a:rPr lang="en-US" sz="2900" dirty="0" smtClean="0">
                <a:latin typeface="Times New Roman" pitchFamily="18" charset="0"/>
                <a:cs typeface="Times New Roman" pitchFamily="18" charset="0"/>
              </a:rPr>
              <a:t>= q</a:t>
            </a:r>
            <a:r>
              <a:rPr lang="en-US" sz="2900" baseline="-25000" dirty="0" smtClean="0">
                <a:latin typeface="Times New Roman" pitchFamily="18" charset="0"/>
                <a:cs typeface="Times New Roman" pitchFamily="18" charset="0"/>
              </a:rPr>
              <a:t>1</a:t>
            </a:r>
            <a:r>
              <a:rPr lang="en-US" sz="2900" dirty="0" smtClean="0">
                <a:latin typeface="Times New Roman" pitchFamily="18" charset="0"/>
                <a:cs typeface="Times New Roman" pitchFamily="18" charset="0"/>
              </a:rPr>
              <a:t>a                                                                                                                                                                                                                      q</a:t>
            </a:r>
            <a:r>
              <a:rPr lang="en-US" sz="2900" baseline="-25000" dirty="0" smtClean="0">
                <a:latin typeface="Times New Roman" pitchFamily="18" charset="0"/>
                <a:cs typeface="Times New Roman" pitchFamily="18" charset="0"/>
              </a:rPr>
              <a:t>3</a:t>
            </a:r>
            <a:r>
              <a:rPr lang="en-US" sz="2900" dirty="0" smtClean="0">
                <a:latin typeface="Times New Roman" pitchFamily="18" charset="0"/>
                <a:cs typeface="Times New Roman" pitchFamily="18" charset="0"/>
              </a:rPr>
              <a:t>= q</a:t>
            </a:r>
            <a:r>
              <a:rPr lang="en-US" sz="2900" baseline="-25000" dirty="0" smtClean="0">
                <a:latin typeface="Times New Roman" pitchFamily="18" charset="0"/>
                <a:cs typeface="Times New Roman" pitchFamily="18" charset="0"/>
              </a:rPr>
              <a:t>1</a:t>
            </a:r>
            <a:r>
              <a:rPr lang="en-US" sz="2900" dirty="0" smtClean="0">
                <a:latin typeface="Times New Roman" pitchFamily="18" charset="0"/>
                <a:cs typeface="Times New Roman" pitchFamily="18" charset="0"/>
              </a:rPr>
              <a:t>b                                                                                                                                                                                                                   q</a:t>
            </a:r>
            <a:r>
              <a:rPr lang="en-US" sz="2900" baseline="-25000" dirty="0" smtClean="0">
                <a:latin typeface="Times New Roman" pitchFamily="18" charset="0"/>
                <a:cs typeface="Times New Roman" pitchFamily="18" charset="0"/>
              </a:rPr>
              <a:t>4</a:t>
            </a:r>
            <a:r>
              <a:rPr lang="en-US" sz="2900" dirty="0" smtClean="0">
                <a:latin typeface="Times New Roman" pitchFamily="18" charset="0"/>
                <a:cs typeface="Times New Roman" pitchFamily="18" charset="0"/>
              </a:rPr>
              <a:t>= q</a:t>
            </a:r>
            <a:r>
              <a:rPr lang="en-US" sz="2900" baseline="-25000" dirty="0" smtClean="0">
                <a:latin typeface="Times New Roman" pitchFamily="18" charset="0"/>
                <a:cs typeface="Times New Roman" pitchFamily="18" charset="0"/>
              </a:rPr>
              <a:t>2</a:t>
            </a:r>
            <a:r>
              <a:rPr lang="en-US" sz="2900" dirty="0" smtClean="0">
                <a:latin typeface="Times New Roman" pitchFamily="18" charset="0"/>
                <a:cs typeface="Times New Roman" pitchFamily="18" charset="0"/>
              </a:rPr>
              <a:t>a + q</a:t>
            </a:r>
            <a:r>
              <a:rPr lang="en-US" sz="2900" baseline="-25000" dirty="0" smtClean="0">
                <a:latin typeface="Times New Roman" pitchFamily="18" charset="0"/>
                <a:cs typeface="Times New Roman" pitchFamily="18" charset="0"/>
              </a:rPr>
              <a:t>3</a:t>
            </a:r>
            <a:r>
              <a:rPr lang="en-US" sz="2900" dirty="0" smtClean="0">
                <a:latin typeface="Times New Roman" pitchFamily="18" charset="0"/>
                <a:cs typeface="Times New Roman" pitchFamily="18" charset="0"/>
              </a:rPr>
              <a:t>b + q</a:t>
            </a:r>
            <a:r>
              <a:rPr lang="en-US" sz="2900" baseline="-25000" dirty="0" smtClean="0">
                <a:latin typeface="Times New Roman" pitchFamily="18" charset="0"/>
                <a:cs typeface="Times New Roman" pitchFamily="18" charset="0"/>
              </a:rPr>
              <a:t>4</a:t>
            </a:r>
            <a:r>
              <a:rPr lang="en-US" sz="2900" dirty="0" smtClean="0">
                <a:latin typeface="Times New Roman" pitchFamily="18" charset="0"/>
                <a:cs typeface="Times New Roman" pitchFamily="18" charset="0"/>
              </a:rPr>
              <a:t>a + q</a:t>
            </a:r>
            <a:r>
              <a:rPr lang="en-US" sz="2900" baseline="-25000" dirty="0" smtClean="0">
                <a:latin typeface="Times New Roman" pitchFamily="18" charset="0"/>
                <a:cs typeface="Times New Roman" pitchFamily="18" charset="0"/>
              </a:rPr>
              <a:t>4</a:t>
            </a:r>
            <a:r>
              <a:rPr lang="en-US" sz="2900" dirty="0" smtClean="0">
                <a:latin typeface="Times New Roman" pitchFamily="18" charset="0"/>
                <a:cs typeface="Times New Roman" pitchFamily="18" charset="0"/>
              </a:rPr>
              <a:t>b</a:t>
            </a:r>
          </a:p>
          <a:p>
            <a:r>
              <a:rPr lang="en-US" sz="2900" dirty="0" smtClean="0">
                <a:latin typeface="Times New Roman" pitchFamily="18" charset="0"/>
                <a:cs typeface="Times New Roman" pitchFamily="18" charset="0"/>
              </a:rPr>
              <a:t> Put q</a:t>
            </a:r>
            <a:r>
              <a:rPr lang="en-US" sz="2900" baseline="-25000" dirty="0" smtClean="0">
                <a:latin typeface="Times New Roman" pitchFamily="18" charset="0"/>
                <a:cs typeface="Times New Roman" pitchFamily="18" charset="0"/>
              </a:rPr>
              <a:t>2</a:t>
            </a:r>
            <a:r>
              <a:rPr lang="en-US" sz="2900" dirty="0" smtClean="0">
                <a:latin typeface="Times New Roman" pitchFamily="18" charset="0"/>
                <a:cs typeface="Times New Roman" pitchFamily="18" charset="0"/>
              </a:rPr>
              <a:t> &amp; q</a:t>
            </a:r>
            <a:r>
              <a:rPr lang="en-US" sz="2900" baseline="-25000" dirty="0" smtClean="0">
                <a:latin typeface="Times New Roman" pitchFamily="18" charset="0"/>
                <a:cs typeface="Times New Roman" pitchFamily="18" charset="0"/>
              </a:rPr>
              <a:t>3 </a:t>
            </a:r>
            <a:r>
              <a:rPr lang="en-US" sz="2900" dirty="0" smtClean="0">
                <a:latin typeface="Times New Roman" pitchFamily="18" charset="0"/>
                <a:cs typeface="Times New Roman" pitchFamily="18" charset="0"/>
              </a:rPr>
              <a:t>in q</a:t>
            </a:r>
            <a:r>
              <a:rPr lang="en-US" sz="2900" baseline="-25000" dirty="0" smtClean="0">
                <a:latin typeface="Times New Roman" pitchFamily="18" charset="0"/>
                <a:cs typeface="Times New Roman" pitchFamily="18" charset="0"/>
              </a:rPr>
              <a:t>1 </a:t>
            </a:r>
            <a:r>
              <a:rPr lang="en-US" sz="2900" dirty="0" smtClean="0">
                <a:latin typeface="Times New Roman" pitchFamily="18" charset="0"/>
                <a:cs typeface="Times New Roman" pitchFamily="18" charset="0"/>
              </a:rPr>
              <a:t>as</a:t>
            </a:r>
          </a:p>
          <a:p>
            <a:r>
              <a:rPr lang="en-US" sz="2900" dirty="0" smtClean="0">
                <a:latin typeface="Times New Roman" pitchFamily="18" charset="0"/>
                <a:cs typeface="Times New Roman" pitchFamily="18" charset="0"/>
              </a:rPr>
              <a:t>q</a:t>
            </a:r>
            <a:r>
              <a:rPr lang="en-US" sz="2900" baseline="-25000" dirty="0" smtClean="0">
                <a:latin typeface="Times New Roman" pitchFamily="18" charset="0"/>
                <a:cs typeface="Times New Roman" pitchFamily="18" charset="0"/>
              </a:rPr>
              <a:t>1</a:t>
            </a:r>
            <a:r>
              <a:rPr lang="en-US" sz="2900" dirty="0" smtClean="0">
                <a:latin typeface="Times New Roman" pitchFamily="18" charset="0"/>
                <a:cs typeface="Times New Roman" pitchFamily="18" charset="0"/>
              </a:rPr>
              <a:t>= q</a:t>
            </a:r>
            <a:r>
              <a:rPr lang="en-US" sz="2900" baseline="-25000" dirty="0" smtClean="0">
                <a:latin typeface="Times New Roman" pitchFamily="18" charset="0"/>
                <a:cs typeface="Times New Roman" pitchFamily="18" charset="0"/>
              </a:rPr>
              <a:t>1</a:t>
            </a:r>
            <a:r>
              <a:rPr lang="en-US" sz="2900" dirty="0" smtClean="0">
                <a:latin typeface="Times New Roman" pitchFamily="18" charset="0"/>
                <a:cs typeface="Times New Roman" pitchFamily="18" charset="0"/>
              </a:rPr>
              <a:t>ab + q</a:t>
            </a:r>
            <a:r>
              <a:rPr lang="en-US" sz="2900" baseline="-25000" dirty="0" smtClean="0">
                <a:latin typeface="Times New Roman" pitchFamily="18" charset="0"/>
                <a:cs typeface="Times New Roman" pitchFamily="18" charset="0"/>
              </a:rPr>
              <a:t>1</a:t>
            </a:r>
            <a:r>
              <a:rPr lang="en-US" sz="2900" dirty="0" smtClean="0">
                <a:latin typeface="Times New Roman" pitchFamily="18" charset="0"/>
                <a:cs typeface="Times New Roman" pitchFamily="18" charset="0"/>
              </a:rPr>
              <a:t>ba + €                                                                                                                                                    q</a:t>
            </a:r>
            <a:r>
              <a:rPr lang="en-US" sz="2900" baseline="-25000" dirty="0" smtClean="0">
                <a:latin typeface="Times New Roman" pitchFamily="18" charset="0"/>
                <a:cs typeface="Times New Roman" pitchFamily="18" charset="0"/>
              </a:rPr>
              <a:t>1</a:t>
            </a:r>
            <a:r>
              <a:rPr lang="en-US" sz="2900" dirty="0" smtClean="0">
                <a:latin typeface="Times New Roman" pitchFamily="18" charset="0"/>
                <a:cs typeface="Times New Roman" pitchFamily="18" charset="0"/>
              </a:rPr>
              <a:t> = € + q</a:t>
            </a:r>
            <a:r>
              <a:rPr lang="en-US" sz="2900" baseline="-25000" dirty="0" smtClean="0">
                <a:latin typeface="Times New Roman" pitchFamily="18" charset="0"/>
                <a:cs typeface="Times New Roman" pitchFamily="18" charset="0"/>
              </a:rPr>
              <a:t>1</a:t>
            </a:r>
            <a:r>
              <a:rPr lang="en-US" sz="2900" dirty="0" smtClean="0">
                <a:latin typeface="Times New Roman" pitchFamily="18" charset="0"/>
                <a:cs typeface="Times New Roman" pitchFamily="18" charset="0"/>
              </a:rPr>
              <a:t> (</a:t>
            </a:r>
            <a:r>
              <a:rPr lang="en-US" sz="2900" dirty="0" err="1" smtClean="0">
                <a:latin typeface="Times New Roman" pitchFamily="18" charset="0"/>
                <a:cs typeface="Times New Roman" pitchFamily="18" charset="0"/>
              </a:rPr>
              <a:t>ab</a:t>
            </a:r>
            <a:r>
              <a:rPr lang="en-US" sz="2900" dirty="0" smtClean="0">
                <a:latin typeface="Times New Roman" pitchFamily="18" charset="0"/>
                <a:cs typeface="Times New Roman" pitchFamily="18" charset="0"/>
              </a:rPr>
              <a:t> + </a:t>
            </a:r>
            <a:r>
              <a:rPr lang="en-US" sz="2900" dirty="0" err="1" smtClean="0">
                <a:latin typeface="Times New Roman" pitchFamily="18" charset="0"/>
                <a:cs typeface="Times New Roman" pitchFamily="18" charset="0"/>
              </a:rPr>
              <a:t>ba</a:t>
            </a:r>
            <a:r>
              <a:rPr lang="en-US" sz="2900" dirty="0" smtClean="0">
                <a:latin typeface="Times New Roman" pitchFamily="18" charset="0"/>
                <a:cs typeface="Times New Roman" pitchFamily="18" charset="0"/>
              </a:rPr>
              <a:t>)                                                                                                                                                  q</a:t>
            </a:r>
            <a:r>
              <a:rPr lang="en-US" sz="2900" baseline="-25000" dirty="0" smtClean="0">
                <a:latin typeface="Times New Roman" pitchFamily="18" charset="0"/>
                <a:cs typeface="Times New Roman" pitchFamily="18" charset="0"/>
              </a:rPr>
              <a:t>1</a:t>
            </a:r>
            <a:r>
              <a:rPr lang="en-US" sz="2900" dirty="0" smtClean="0">
                <a:latin typeface="Times New Roman" pitchFamily="18" charset="0"/>
                <a:cs typeface="Times New Roman" pitchFamily="18" charset="0"/>
              </a:rPr>
              <a:t>= € (</a:t>
            </a:r>
            <a:r>
              <a:rPr lang="en-US" sz="2900" dirty="0" err="1" smtClean="0">
                <a:latin typeface="Times New Roman" pitchFamily="18" charset="0"/>
                <a:cs typeface="Times New Roman" pitchFamily="18" charset="0"/>
              </a:rPr>
              <a:t>ab</a:t>
            </a:r>
            <a:r>
              <a:rPr lang="en-US" sz="2900" dirty="0" smtClean="0">
                <a:latin typeface="Times New Roman" pitchFamily="18" charset="0"/>
                <a:cs typeface="Times New Roman" pitchFamily="18" charset="0"/>
              </a:rPr>
              <a:t> + </a:t>
            </a:r>
            <a:r>
              <a:rPr lang="en-US" sz="2900" dirty="0" err="1" smtClean="0">
                <a:latin typeface="Times New Roman" pitchFamily="18" charset="0"/>
                <a:cs typeface="Times New Roman" pitchFamily="18" charset="0"/>
              </a:rPr>
              <a:t>ba</a:t>
            </a:r>
            <a:r>
              <a:rPr lang="en-US" sz="2900" dirty="0" smtClean="0">
                <a:latin typeface="Times New Roman" pitchFamily="18" charset="0"/>
                <a:cs typeface="Times New Roman" pitchFamily="18" charset="0"/>
              </a:rPr>
              <a:t>)*</a:t>
            </a:r>
          </a:p>
          <a:p>
            <a:r>
              <a:rPr lang="en-US" sz="2900" dirty="0" smtClean="0">
                <a:latin typeface="Times New Roman" pitchFamily="18" charset="0"/>
                <a:cs typeface="Times New Roman" pitchFamily="18" charset="0"/>
              </a:rPr>
              <a:t>So required regular expression is (</a:t>
            </a:r>
            <a:r>
              <a:rPr lang="en-US" sz="2900" dirty="0" err="1" smtClean="0">
                <a:latin typeface="Times New Roman" pitchFamily="18" charset="0"/>
                <a:cs typeface="Times New Roman" pitchFamily="18" charset="0"/>
              </a:rPr>
              <a:t>ab+ba</a:t>
            </a:r>
            <a:r>
              <a:rPr lang="en-US" sz="2900" dirty="0" smtClean="0">
                <a:latin typeface="Times New Roman" pitchFamily="18" charset="0"/>
                <a:cs typeface="Times New Roman" pitchFamily="18" charset="0"/>
              </a:rPr>
              <a:t>)*.</a:t>
            </a:r>
          </a:p>
          <a:p>
            <a:pPr algn="just"/>
            <a:endParaRPr lang="en-US" sz="100" dirty="0" smtClean="0">
              <a:latin typeface="Times New Roman" pitchFamily="18" charset="0"/>
              <a:cs typeface="Times New Roman" pitchFamily="18" charset="0"/>
            </a:endParaRPr>
          </a:p>
        </p:txBody>
      </p:sp>
      <p:sp>
        <p:nvSpPr>
          <p:cNvPr id="4" name="Title 1"/>
          <p:cNvSpPr>
            <a:spLocks noGrp="1"/>
          </p:cNvSpPr>
          <p:nvPr>
            <p:ph type="title"/>
          </p:nvPr>
        </p:nvSpPr>
        <p:spPr>
          <a:xfrm>
            <a:off x="1024128" y="585216"/>
            <a:ext cx="9720072" cy="1499616"/>
          </a:xfrm>
        </p:spPr>
        <p:txBody>
          <a:bodyPr>
            <a:normAutofit/>
          </a:bodyPr>
          <a:lstStyle/>
          <a:p>
            <a:r>
              <a:rPr lang="en-US" sz="4200" b="1" dirty="0" smtClean="0">
                <a:latin typeface="Times New Roman" pitchFamily="18" charset="0"/>
                <a:cs typeface="Times New Roman" pitchFamily="18" charset="0"/>
              </a:rPr>
              <a:t>Example</a:t>
            </a:r>
            <a:endParaRPr lang="en-US" sz="4200" b="1" dirty="0">
              <a:latin typeface="Times New Roman" pitchFamily="18" charset="0"/>
              <a:cs typeface="Times New Roman" pitchFamily="18" charset="0"/>
            </a:endParaRPr>
          </a:p>
        </p:txBody>
      </p:sp>
      <p:pic>
        <p:nvPicPr>
          <p:cNvPr id="3076" name="Picture 4" descr="C:\Users\ncce\Desktop\1.png"/>
          <p:cNvPicPr>
            <a:picLocks noChangeAspect="1" noChangeArrowheads="1"/>
          </p:cNvPicPr>
          <p:nvPr/>
        </p:nvPicPr>
        <p:blipFill>
          <a:blip r:embed="rId2"/>
          <a:srcRect/>
          <a:stretch>
            <a:fillRect/>
          </a:stretch>
        </p:blipFill>
        <p:spPr bwMode="auto">
          <a:xfrm>
            <a:off x="3311237" y="2406706"/>
            <a:ext cx="4336473" cy="1514129"/>
          </a:xfrm>
          <a:prstGeom prst="rect">
            <a:avLst/>
          </a:prstGeom>
          <a:noFill/>
        </p:spPr>
      </p:pic>
    </p:spTree>
    <p:extLst>
      <p:ext uri="{BB962C8B-B14F-4D97-AF65-F5344CB8AC3E}">
        <p14:creationId xmlns:p14="http://schemas.microsoft.com/office/powerpoint/2010/main" xmlns="" val="116453372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24128" y="1565564"/>
            <a:ext cx="9720073" cy="4743796"/>
          </a:xfrm>
        </p:spPr>
        <p:txBody>
          <a:bodyPr>
            <a:normAutofit/>
          </a:bodyPr>
          <a:lstStyle/>
          <a:p>
            <a:pPr algn="ctr">
              <a:buNone/>
            </a:pPr>
            <a:endParaRPr lang="en-US" sz="7200" b="1" dirty="0" smtClean="0">
              <a:latin typeface="Times New Roman" pitchFamily="18" charset="0"/>
              <a:cs typeface="Times New Roman" pitchFamily="18" charset="0"/>
            </a:endParaRPr>
          </a:p>
          <a:p>
            <a:pPr algn="ctr">
              <a:buNone/>
            </a:pPr>
            <a:r>
              <a:rPr lang="en-US" sz="7200" b="1" dirty="0" smtClean="0">
                <a:latin typeface="Times New Roman" pitchFamily="18" charset="0"/>
                <a:cs typeface="Times New Roman" pitchFamily="18" charset="0"/>
              </a:rPr>
              <a:t>THANK YOU…</a:t>
            </a:r>
            <a:endParaRPr lang="en-US" sz="72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3564" y="585216"/>
            <a:ext cx="11388436" cy="1499616"/>
          </a:xfrm>
        </p:spPr>
        <p:txBody>
          <a:bodyPr>
            <a:normAutofit/>
          </a:bodyPr>
          <a:lstStyle/>
          <a:p>
            <a:r>
              <a:rPr lang="en-US" sz="3600" b="1" dirty="0" smtClean="0">
                <a:latin typeface="Times New Roman" pitchFamily="18" charset="0"/>
                <a:cs typeface="Times New Roman" pitchFamily="18" charset="0"/>
              </a:rPr>
              <a:t>Working of finite automata</a:t>
            </a:r>
            <a:endParaRPr lang="en-US" sz="3600" b="1" dirty="0">
              <a:latin typeface="Times New Roman" pitchFamily="18" charset="0"/>
              <a:cs typeface="Times New Roman" pitchFamily="18" charset="0"/>
            </a:endParaRPr>
          </a:p>
        </p:txBody>
      </p:sp>
      <p:sp>
        <p:nvSpPr>
          <p:cNvPr id="3" name="Content Placeholder 2"/>
          <p:cNvSpPr>
            <a:spLocks noGrp="1"/>
          </p:cNvSpPr>
          <p:nvPr>
            <p:ph idx="1"/>
          </p:nvPr>
        </p:nvSpPr>
        <p:spPr>
          <a:xfrm>
            <a:off x="748145" y="1939635"/>
            <a:ext cx="10390910" cy="4128655"/>
          </a:xfrm>
        </p:spPr>
        <p:txBody>
          <a:bodyPr>
            <a:normAutofit/>
          </a:bodyPr>
          <a:lstStyle/>
          <a:p>
            <a:pPr algn="just"/>
            <a:r>
              <a:rPr lang="en-US" sz="1800" dirty="0" smtClean="0">
                <a:latin typeface="Times New Roman" pitchFamily="18" charset="0"/>
                <a:cs typeface="Times New Roman" pitchFamily="18" charset="0"/>
              </a:rPr>
              <a:t>Finite Automata are used recognize pattern. It takes the string of symbols as input and changes it’s state accordingly. When the desired symbols is found then the transition occurs. At the time of transition the automata can either move to the next state or stay in the same state. </a:t>
            </a:r>
          </a:p>
          <a:p>
            <a:pPr algn="just"/>
            <a:r>
              <a:rPr lang="en-US" sz="1800" dirty="0" smtClean="0">
                <a:latin typeface="Times New Roman" pitchFamily="18" charset="0"/>
                <a:cs typeface="Times New Roman" pitchFamily="18" charset="0"/>
              </a:rPr>
              <a:t>Finite automata have two states accept state or reject states. When the input string is processed successfully and the automata reached it’s final state when it’s accepts .</a:t>
            </a:r>
          </a:p>
          <a:p>
            <a:pPr algn="just"/>
            <a:r>
              <a:rPr lang="en-US" sz="1800" dirty="0" smtClean="0">
                <a:latin typeface="Times New Roman" pitchFamily="18" charset="0"/>
                <a:cs typeface="Times New Roman" pitchFamily="18" charset="0"/>
              </a:rPr>
              <a:t>Finite automata consist of:</a:t>
            </a:r>
          </a:p>
          <a:p>
            <a:pPr marL="346075" indent="-234950" algn="just">
              <a:buFont typeface="Wingdings" pitchFamily="2" charset="2"/>
              <a:buChar char="q"/>
            </a:pPr>
            <a:r>
              <a:rPr lang="en-US" sz="1800" b="1" dirty="0" smtClean="0">
                <a:latin typeface="Times New Roman" pitchFamily="18" charset="0"/>
                <a:cs typeface="Times New Roman" pitchFamily="18" charset="0"/>
              </a:rPr>
              <a:t>Input Tape</a:t>
            </a:r>
            <a:r>
              <a:rPr lang="en-US" sz="1800" dirty="0" smtClean="0">
                <a:latin typeface="Times New Roman" pitchFamily="18" charset="0"/>
                <a:cs typeface="Times New Roman" pitchFamily="18" charset="0"/>
              </a:rPr>
              <a:t>:- it is linear tape having same number of cells each input symbol is placed in each cell.</a:t>
            </a:r>
          </a:p>
          <a:p>
            <a:pPr marL="346075" indent="-234950" algn="just">
              <a:buFont typeface="Wingdings" pitchFamily="2" charset="2"/>
              <a:buChar char="q"/>
            </a:pPr>
            <a:r>
              <a:rPr lang="en-US" sz="1800" b="1" dirty="0" smtClean="0">
                <a:latin typeface="Times New Roman" pitchFamily="18" charset="0"/>
                <a:cs typeface="Times New Roman" pitchFamily="18" charset="0"/>
              </a:rPr>
              <a:t>Finite Control </a:t>
            </a:r>
            <a:r>
              <a:rPr lang="en-US" sz="1800" dirty="0" smtClean="0">
                <a:latin typeface="Times New Roman" pitchFamily="18" charset="0"/>
                <a:cs typeface="Times New Roman" pitchFamily="18" charset="0"/>
              </a:rPr>
              <a:t>:- the finite control decides the next state on receiving particular input from input tape the tape      reader read the cell one by one from left to right and at a time only one input symbol is read.</a:t>
            </a:r>
          </a:p>
          <a:p>
            <a:pPr marL="346075" indent="-234950" algn="just">
              <a:buFont typeface="Wingdings" pitchFamily="2" charset="2"/>
              <a:buChar char="q"/>
            </a:pPr>
            <a:r>
              <a:rPr lang="en-US" sz="1800" b="1" dirty="0" smtClean="0">
                <a:latin typeface="Times New Roman" pitchFamily="18" charset="0"/>
                <a:cs typeface="Times New Roman" pitchFamily="18" charset="0"/>
              </a:rPr>
              <a:t>Read Only Head: </a:t>
            </a:r>
            <a:r>
              <a:rPr lang="en-US" sz="1800" dirty="0" smtClean="0">
                <a:latin typeface="Times New Roman" pitchFamily="18" charset="0"/>
                <a:cs typeface="Times New Roman" pitchFamily="18" charset="0"/>
              </a:rPr>
              <a:t>Only read the input from input type ( left to right direction ).</a:t>
            </a:r>
          </a:p>
          <a:p>
            <a:pPr algn="just"/>
            <a:endParaRPr lang="en-US" sz="1800" dirty="0">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xmlns="" val="9563562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 xmlns:a16="http://schemas.microsoft.com/office/drawing/2014/main" id="{A9FDCF64-1D28-3519-E87F-93A453523B6D}"/>
              </a:ext>
            </a:extLst>
          </p:cNvPr>
          <p:cNvGraphicFramePr>
            <a:graphicFrameLocks noGrp="1"/>
          </p:cNvGraphicFramePr>
          <p:nvPr>
            <p:ph idx="1"/>
            <p:extLst>
              <p:ext uri="{D42A27DB-BD31-4B8C-83A1-F6EECF244321}">
                <p14:modId xmlns="" xmlns:p14="http://schemas.microsoft.com/office/powerpoint/2010/main" val="3715346647"/>
              </p:ext>
            </p:extLst>
          </p:nvPr>
        </p:nvGraphicFramePr>
        <p:xfrm>
          <a:off x="453635" y="2908342"/>
          <a:ext cx="10515600" cy="365760"/>
        </p:xfrm>
        <a:graphic>
          <a:graphicData uri="http://schemas.openxmlformats.org/drawingml/2006/table">
            <a:tbl>
              <a:tblPr firstRow="1" bandRow="1">
                <a:effectLst>
                  <a:outerShdw blurRad="76200" dist="12700" dir="2700000" sy="-23000" kx="-800400" algn="bl" rotWithShape="0">
                    <a:prstClr val="black">
                      <a:alpha val="20000"/>
                    </a:prstClr>
                  </a:outerShdw>
                </a:effectLst>
                <a:tableStyleId>{5C22544A-7EE6-4342-B048-85BDC9FD1C3A}</a:tableStyleId>
              </a:tblPr>
              <a:tblGrid>
                <a:gridCol w="1051560">
                  <a:extLst>
                    <a:ext uri="{9D8B030D-6E8A-4147-A177-3AD203B41FA5}">
                      <a16:colId xmlns="" xmlns:a16="http://schemas.microsoft.com/office/drawing/2014/main" val="2601527707"/>
                    </a:ext>
                  </a:extLst>
                </a:gridCol>
                <a:gridCol w="1051560">
                  <a:extLst>
                    <a:ext uri="{9D8B030D-6E8A-4147-A177-3AD203B41FA5}">
                      <a16:colId xmlns="" xmlns:a16="http://schemas.microsoft.com/office/drawing/2014/main" val="2130029497"/>
                    </a:ext>
                  </a:extLst>
                </a:gridCol>
                <a:gridCol w="1051560">
                  <a:extLst>
                    <a:ext uri="{9D8B030D-6E8A-4147-A177-3AD203B41FA5}">
                      <a16:colId xmlns="" xmlns:a16="http://schemas.microsoft.com/office/drawing/2014/main" val="426533398"/>
                    </a:ext>
                  </a:extLst>
                </a:gridCol>
                <a:gridCol w="1051560">
                  <a:extLst>
                    <a:ext uri="{9D8B030D-6E8A-4147-A177-3AD203B41FA5}">
                      <a16:colId xmlns="" xmlns:a16="http://schemas.microsoft.com/office/drawing/2014/main" val="3338566096"/>
                    </a:ext>
                  </a:extLst>
                </a:gridCol>
                <a:gridCol w="1051560">
                  <a:extLst>
                    <a:ext uri="{9D8B030D-6E8A-4147-A177-3AD203B41FA5}">
                      <a16:colId xmlns="" xmlns:a16="http://schemas.microsoft.com/office/drawing/2014/main" val="3156248708"/>
                    </a:ext>
                  </a:extLst>
                </a:gridCol>
                <a:gridCol w="1051560">
                  <a:extLst>
                    <a:ext uri="{9D8B030D-6E8A-4147-A177-3AD203B41FA5}">
                      <a16:colId xmlns="" xmlns:a16="http://schemas.microsoft.com/office/drawing/2014/main" val="1160915662"/>
                    </a:ext>
                  </a:extLst>
                </a:gridCol>
                <a:gridCol w="1051560">
                  <a:extLst>
                    <a:ext uri="{9D8B030D-6E8A-4147-A177-3AD203B41FA5}">
                      <a16:colId xmlns="" xmlns:a16="http://schemas.microsoft.com/office/drawing/2014/main" val="2347053942"/>
                    </a:ext>
                  </a:extLst>
                </a:gridCol>
                <a:gridCol w="1051560">
                  <a:extLst>
                    <a:ext uri="{9D8B030D-6E8A-4147-A177-3AD203B41FA5}">
                      <a16:colId xmlns="" xmlns:a16="http://schemas.microsoft.com/office/drawing/2014/main" val="463669355"/>
                    </a:ext>
                  </a:extLst>
                </a:gridCol>
                <a:gridCol w="1051560">
                  <a:extLst>
                    <a:ext uri="{9D8B030D-6E8A-4147-A177-3AD203B41FA5}">
                      <a16:colId xmlns="" xmlns:a16="http://schemas.microsoft.com/office/drawing/2014/main" val="1583340803"/>
                    </a:ext>
                  </a:extLst>
                </a:gridCol>
                <a:gridCol w="1051560">
                  <a:extLst>
                    <a:ext uri="{9D8B030D-6E8A-4147-A177-3AD203B41FA5}">
                      <a16:colId xmlns="" xmlns:a16="http://schemas.microsoft.com/office/drawing/2014/main" val="2753552061"/>
                    </a:ext>
                  </a:extLst>
                </a:gridCol>
              </a:tblGrid>
              <a:tr h="0">
                <a:tc>
                  <a:txBody>
                    <a:bodyPr/>
                    <a:lstStyle/>
                    <a:p>
                      <a:r>
                        <a:rPr lang="en-US" dirty="0"/>
                        <a:t>      E</a:t>
                      </a:r>
                      <a:r>
                        <a:rPr lang="en-US" dirty="0">
                          <a:solidFill>
                            <a:sysClr val="windowText" lastClr="000000"/>
                          </a:solidFill>
                        </a:rPr>
                        <a:t>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B</a:t>
                      </a:r>
                      <a:r>
                        <a:rPr lang="en-US" dirty="0">
                          <a:solidFill>
                            <a:sysClr val="windowText" lastClr="000000"/>
                          </a:solidFill>
                        </a:rPr>
                        <a:t>B</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ysClr val="windowText" lastClr="000000"/>
                          </a:solidFill>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ysClr val="windowText" lastClr="000000"/>
                          </a:solidFill>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E</a:t>
                      </a:r>
                      <a:r>
                        <a:rPr lang="en-US" dirty="0">
                          <a:solidFill>
                            <a:sysClr val="windowText" lastClr="000000"/>
                          </a:solidFill>
                        </a:rPr>
                        <a:t>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R</a:t>
                      </a:r>
                      <a:r>
                        <a:rPr lang="en-US" dirty="0">
                          <a:ln>
                            <a:solidFill>
                              <a:sysClr val="windowText" lastClr="000000"/>
                            </a:solidFill>
                          </a:ln>
                          <a:solidFill>
                            <a:sysClr val="windowText" lastClr="000000"/>
                          </a:solidFill>
                        </a:rPr>
                        <a:t>R</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ysClr val="windowText" lastClr="000000"/>
                          </a:solidFill>
                        </a:rPr>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ysClr val="windowText" lastClr="000000"/>
                          </a:solidFill>
                        </a:rPr>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A</a:t>
                      </a:r>
                      <a:r>
                        <a:rPr lang="en-US" dirty="0">
                          <a:solidFill>
                            <a:sysClr val="windowText" lastClr="000000"/>
                          </a:solidFill>
                        </a:rPr>
                        <a:t>A</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D</a:t>
                      </a:r>
                      <a:r>
                        <a:rPr lang="en-US" dirty="0">
                          <a:solidFill>
                            <a:sysClr val="windowText" lastClr="000000"/>
                          </a:solidFill>
                        </a:rPr>
                        <a:t>D</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4206382787"/>
                  </a:ext>
                </a:extLst>
              </a:tr>
            </a:tbl>
          </a:graphicData>
        </a:graphic>
      </p:graphicFrame>
      <p:sp>
        <p:nvSpPr>
          <p:cNvPr id="5" name="Rectangle 4">
            <a:extLst>
              <a:ext uri="{FF2B5EF4-FFF2-40B4-BE49-F238E27FC236}">
                <a16:creationId xmlns="" xmlns:a16="http://schemas.microsoft.com/office/drawing/2014/main" id="{F688C453-7120-6BAE-8EF0-FBA166359082}"/>
              </a:ext>
            </a:extLst>
          </p:cNvPr>
          <p:cNvSpPr/>
          <p:nvPr/>
        </p:nvSpPr>
        <p:spPr>
          <a:xfrm>
            <a:off x="3846319" y="3774085"/>
            <a:ext cx="985421" cy="1651246"/>
          </a:xfrm>
          <a:prstGeom prst="rect">
            <a:avLst/>
          </a:prstGeom>
          <a:solidFill>
            <a:schemeClr val="bg1"/>
          </a:solidFill>
          <a:ln>
            <a:solidFill>
              <a:schemeClr val="tx1">
                <a:lumMod val="95000"/>
                <a:lumOff val="5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Finite control</a:t>
            </a:r>
          </a:p>
        </p:txBody>
      </p:sp>
      <p:cxnSp>
        <p:nvCxnSpPr>
          <p:cNvPr id="7" name="Straight Arrow Connector 6">
            <a:extLst>
              <a:ext uri="{FF2B5EF4-FFF2-40B4-BE49-F238E27FC236}">
                <a16:creationId xmlns="" xmlns:a16="http://schemas.microsoft.com/office/drawing/2014/main" id="{CC22970E-A7BC-EAF4-A631-2577ED12F914}"/>
              </a:ext>
            </a:extLst>
          </p:cNvPr>
          <p:cNvCxnSpPr>
            <a:cxnSpLocks/>
            <a:stCxn id="5" idx="0"/>
          </p:cNvCxnSpPr>
          <p:nvPr/>
        </p:nvCxnSpPr>
        <p:spPr>
          <a:xfrm flipV="1">
            <a:off x="4339030" y="3316126"/>
            <a:ext cx="0" cy="4579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 xmlns:a16="http://schemas.microsoft.com/office/drawing/2014/main" id="{ECE7F061-93D4-493C-E422-F643E39D5929}"/>
              </a:ext>
            </a:extLst>
          </p:cNvPr>
          <p:cNvSpPr/>
          <p:nvPr/>
        </p:nvSpPr>
        <p:spPr>
          <a:xfrm>
            <a:off x="9511888" y="2250894"/>
            <a:ext cx="1251742" cy="55041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n w="0"/>
                <a:solidFill>
                  <a:schemeClr val="tx1"/>
                </a:solidFill>
                <a:latin typeface="Times New Roman" pitchFamily="18" charset="0"/>
                <a:cs typeface="Times New Roman" pitchFamily="18" charset="0"/>
              </a:rPr>
              <a:t>Input tape</a:t>
            </a:r>
            <a:endParaRPr lang="en-US" dirty="0">
              <a:latin typeface="Times New Roman" pitchFamily="18" charset="0"/>
              <a:cs typeface="Times New Roman" pitchFamily="18" charset="0"/>
            </a:endParaRPr>
          </a:p>
        </p:txBody>
      </p:sp>
      <p:sp>
        <p:nvSpPr>
          <p:cNvPr id="10" name="Rectangle 9">
            <a:extLst>
              <a:ext uri="{FF2B5EF4-FFF2-40B4-BE49-F238E27FC236}">
                <a16:creationId xmlns="" xmlns:a16="http://schemas.microsoft.com/office/drawing/2014/main" id="{F7F3E9FD-F0F2-B9D4-0800-95405CD4789E}"/>
              </a:ext>
            </a:extLst>
          </p:cNvPr>
          <p:cNvSpPr/>
          <p:nvPr/>
        </p:nvSpPr>
        <p:spPr>
          <a:xfrm>
            <a:off x="4900475" y="3519054"/>
            <a:ext cx="2062578" cy="77930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n w="0"/>
                <a:solidFill>
                  <a:schemeClr val="tx1"/>
                </a:solidFill>
                <a:latin typeface="Times New Roman" pitchFamily="18" charset="0"/>
                <a:cs typeface="Times New Roman" pitchFamily="18" charset="0"/>
              </a:rPr>
              <a:t> </a:t>
            </a:r>
            <a:r>
              <a:rPr lang="en-US" dirty="0" smtClean="0">
                <a:solidFill>
                  <a:prstClr val="black"/>
                </a:solidFill>
                <a:latin typeface="Times New Roman" pitchFamily="18" charset="0"/>
                <a:cs typeface="Times New Roman" pitchFamily="18" charset="0"/>
              </a:rPr>
              <a:t>Read Only Head</a:t>
            </a:r>
            <a:endParaRPr lang="en-US" dirty="0">
              <a:ln w="0"/>
              <a:solidFill>
                <a:schemeClr val="tx1"/>
              </a:solidFill>
              <a:latin typeface="Times New Roman" pitchFamily="18" charset="0"/>
              <a:cs typeface="Times New Roman" pitchFamily="18" charset="0"/>
            </a:endParaRPr>
          </a:p>
        </p:txBody>
      </p:sp>
      <p:sp>
        <p:nvSpPr>
          <p:cNvPr id="2" name="TextBox 1">
            <a:extLst>
              <a:ext uri="{FF2B5EF4-FFF2-40B4-BE49-F238E27FC236}">
                <a16:creationId xmlns="" xmlns:a16="http://schemas.microsoft.com/office/drawing/2014/main" id="{AF92E149-C79E-28BD-8FCA-36AEF87B077C}"/>
              </a:ext>
            </a:extLst>
          </p:cNvPr>
          <p:cNvSpPr txBox="1"/>
          <p:nvPr/>
        </p:nvSpPr>
        <p:spPr>
          <a:xfrm>
            <a:off x="205666" y="3965167"/>
            <a:ext cx="11780668" cy="646331"/>
          </a:xfrm>
          <a:prstGeom prst="rect">
            <a:avLst/>
          </a:prstGeom>
          <a:noFill/>
        </p:spPr>
        <p:txBody>
          <a:bodyPr wrap="square" rtlCol="0">
            <a:spAutoFit/>
          </a:bodyPr>
          <a:lstStyle/>
          <a:p>
            <a:r>
              <a:rPr lang="en-US" dirty="0"/>
              <a:t>		</a:t>
            </a:r>
            <a:endParaRPr lang="en-US" dirty="0" smtClean="0"/>
          </a:p>
          <a:p>
            <a:endParaRPr lang="en-US" b="1" dirty="0"/>
          </a:p>
        </p:txBody>
      </p:sp>
      <p:sp>
        <p:nvSpPr>
          <p:cNvPr id="8" name="Title 1"/>
          <p:cNvSpPr>
            <a:spLocks noGrp="1"/>
          </p:cNvSpPr>
          <p:nvPr>
            <p:ph type="title"/>
          </p:nvPr>
        </p:nvSpPr>
        <p:spPr>
          <a:xfrm>
            <a:off x="789709" y="654489"/>
            <a:ext cx="11693236" cy="1499616"/>
          </a:xfrm>
        </p:spPr>
        <p:txBody>
          <a:bodyPr>
            <a:normAutofit/>
          </a:bodyPr>
          <a:lstStyle/>
          <a:p>
            <a:r>
              <a:rPr lang="en-US" sz="4000" b="1" dirty="0" smtClean="0">
                <a:latin typeface="Times New Roman" pitchFamily="18" charset="0"/>
                <a:cs typeface="Times New Roman" pitchFamily="18" charset="0"/>
              </a:rPr>
              <a:t>Cont…</a:t>
            </a:r>
            <a:endParaRPr lang="en-US" sz="4000" b="1" dirty="0">
              <a:latin typeface="Times New Roman" pitchFamily="18" charset="0"/>
              <a:cs typeface="Times New Roman" pitchFamily="18" charset="0"/>
            </a:endParaRPr>
          </a:p>
        </p:txBody>
      </p:sp>
      <p:sp>
        <p:nvSpPr>
          <p:cNvPr id="11" name="TextBox 10"/>
          <p:cNvSpPr txBox="1"/>
          <p:nvPr/>
        </p:nvSpPr>
        <p:spPr>
          <a:xfrm>
            <a:off x="3713018" y="5666509"/>
            <a:ext cx="3186545" cy="369332"/>
          </a:xfrm>
          <a:prstGeom prst="rect">
            <a:avLst/>
          </a:prstGeom>
          <a:noFill/>
        </p:spPr>
        <p:txBody>
          <a:bodyPr wrap="square" rtlCol="0">
            <a:spAutoFit/>
          </a:bodyPr>
          <a:lstStyle/>
          <a:p>
            <a:r>
              <a:rPr lang="en-US" dirty="0" smtClean="0">
                <a:latin typeface="Times New Roman" pitchFamily="18" charset="0"/>
                <a:cs typeface="Times New Roman" pitchFamily="18" charset="0"/>
              </a:rPr>
              <a:t>Fig: Working of Finite Automata</a:t>
            </a:r>
            <a:endParaRPr lang="en-US" dirty="0">
              <a:latin typeface="Times New Roman" pitchFamily="18" charset="0"/>
              <a:cs typeface="Times New Roman" pitchFamily="18" charset="0"/>
            </a:endParaRPr>
          </a:p>
        </p:txBody>
      </p:sp>
    </p:spTree>
    <p:extLst>
      <p:ext uri="{BB962C8B-B14F-4D97-AF65-F5344CB8AC3E}">
        <p14:creationId xmlns="" xmlns:p14="http://schemas.microsoft.com/office/powerpoint/2010/main" val="31952067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1727" y="599070"/>
            <a:ext cx="9720072" cy="1499616"/>
          </a:xfrm>
        </p:spPr>
        <p:txBody>
          <a:bodyPr>
            <a:normAutofit/>
          </a:bodyPr>
          <a:lstStyle/>
          <a:p>
            <a:r>
              <a:rPr lang="en-US" sz="4200" b="1" dirty="0" smtClean="0">
                <a:latin typeface="Times New Roman" pitchFamily="18" charset="0"/>
                <a:cs typeface="Times New Roman" pitchFamily="18" charset="0"/>
              </a:rPr>
              <a:t>TERMINOLOGY</a:t>
            </a:r>
            <a:endParaRPr lang="en-US" sz="4200" dirty="0">
              <a:latin typeface="Times New Roman" pitchFamily="18" charset="0"/>
              <a:cs typeface="Times New Roman" pitchFamily="18" charset="0"/>
            </a:endParaRPr>
          </a:p>
        </p:txBody>
      </p:sp>
      <p:sp>
        <p:nvSpPr>
          <p:cNvPr id="4" name="Content Placeholder 2">
            <a:extLst>
              <a:ext uri="{FF2B5EF4-FFF2-40B4-BE49-F238E27FC236}">
                <a16:creationId xmlns:mc="http://schemas.openxmlformats.org/markup-compatibility/2006" xmlns:a14="http://schemas.microsoft.com/office/drawing/2010/main" xmlns="" xmlns:a16="http://schemas.microsoft.com/office/drawing/2014/main" id="{342CA048-453E-0A66-DFC3-4B90367029E9}"/>
              </a:ext>
            </a:extLst>
          </p:cNvPr>
          <p:cNvSpPr>
            <a:spLocks noGrp="1" noRot="1" noChangeAspect="1" noMove="1" noResize="1" noEditPoints="1" noAdjustHandles="1" noChangeArrowheads="1" noChangeShapeType="1" noTextEdit="1"/>
          </p:cNvSpPr>
          <p:nvPr>
            <p:ph idx="1"/>
          </p:nvPr>
        </p:nvSpPr>
        <p:spPr>
          <a:blipFill>
            <a:blip r:embed="rId2"/>
            <a:stretch>
              <a:fillRect l="-943" t="-1860" r="-471" b="-1977"/>
            </a:stretch>
          </a:blipFill>
        </p:spPr>
        <p:txBody>
          <a:bodyPr>
            <a:normAutofit/>
          </a:bodyPr>
          <a:lstStyle/>
          <a:p>
            <a:r>
              <a:rPr lang="en-US" sz="2000" dirty="0">
                <a:noFill/>
                <a:latin typeface="Times New Roman" pitchFamily="18" charset="0"/>
                <a:cs typeface="Times New Roman" pitchFamily="18" charset="0"/>
              </a:rPr>
              <a: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smtClean="0">
                <a:latin typeface="Times New Roman" pitchFamily="18" charset="0"/>
                <a:cs typeface="Times New Roman" pitchFamily="18" charset="0"/>
              </a:rPr>
              <a:t>Cont…</a:t>
            </a:r>
            <a:endParaRPr lang="en-US" dirty="0"/>
          </a:p>
        </p:txBody>
      </p:sp>
      <p:sp>
        <p:nvSpPr>
          <p:cNvPr id="4" name="Content Placeholder 2">
            <a:extLst>
              <a:ext uri="{FF2B5EF4-FFF2-40B4-BE49-F238E27FC236}">
                <a16:creationId xmlns:mc="http://schemas.openxmlformats.org/markup-compatibility/2006" xmlns:a14="http://schemas.microsoft.com/office/drawing/2010/main" xmlns="" xmlns:a16="http://schemas.microsoft.com/office/drawing/2014/main" id="{ABC86F1D-23BF-5058-9F7F-67595C258555}"/>
              </a:ext>
            </a:extLst>
          </p:cNvPr>
          <p:cNvSpPr>
            <a:spLocks noGrp="1" noRot="1" noChangeAspect="1" noMove="1" noResize="1" noEditPoints="1" noAdjustHandles="1" noChangeArrowheads="1" noChangeShapeType="1" noTextEdit="1"/>
          </p:cNvSpPr>
          <p:nvPr>
            <p:ph idx="1"/>
          </p:nvPr>
        </p:nvSpPr>
        <p:spPr>
          <a:blipFill>
            <a:blip r:embed="rId2"/>
            <a:stretch>
              <a:fillRect l="-930" t="-1507"/>
            </a:stretch>
          </a:blipFill>
        </p:spPr>
        <p:txBody>
          <a:bodyPr/>
          <a:lstStyle/>
          <a:p>
            <a:r>
              <a:rPr lang="en-US">
                <a:noFill/>
              </a:rPr>
              <a:t> </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xmlns=""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emplate>Integral</Template>
  <TotalTime>2296</TotalTime>
  <Words>2740</Words>
  <Application>Microsoft Office PowerPoint</Application>
  <PresentationFormat>Custom</PresentationFormat>
  <Paragraphs>382</Paragraphs>
  <Slides>52</Slides>
  <Notes>0</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Integral</vt:lpstr>
      <vt:lpstr> FORMAL LANGUAGE &amp; AUTOMATA THEORY  </vt:lpstr>
      <vt:lpstr>Concept of AUTOMATA</vt:lpstr>
      <vt:lpstr>Cont…</vt:lpstr>
      <vt:lpstr> TYPE OF AUTOMATA</vt:lpstr>
      <vt:lpstr>finite automata</vt:lpstr>
      <vt:lpstr>Working of finite automata</vt:lpstr>
      <vt:lpstr>Cont…</vt:lpstr>
      <vt:lpstr>TERMINOLOGY</vt:lpstr>
      <vt:lpstr>Cont…</vt:lpstr>
      <vt:lpstr>Representation of Finite automata </vt:lpstr>
      <vt:lpstr>Transition diagram </vt:lpstr>
      <vt:lpstr>Slide 12</vt:lpstr>
      <vt:lpstr>Transition function </vt:lpstr>
      <vt:lpstr>Type of Finite automata </vt:lpstr>
      <vt:lpstr> Deterministic Finite Automata </vt:lpstr>
      <vt:lpstr>Cont…</vt:lpstr>
      <vt:lpstr> non-Deterministic Finite Automata </vt:lpstr>
      <vt:lpstr>Cont…</vt:lpstr>
      <vt:lpstr>Difference between DFA &amp; nFA</vt:lpstr>
      <vt:lpstr>Finite Automata with Epsilon (€) Transitions</vt:lpstr>
      <vt:lpstr>Cont…</vt:lpstr>
      <vt:lpstr>Cont…</vt:lpstr>
      <vt:lpstr> Conversion from NFA to DFA </vt:lpstr>
      <vt:lpstr>Example</vt:lpstr>
      <vt:lpstr>Cont…</vt:lpstr>
      <vt:lpstr>Cont…</vt:lpstr>
      <vt:lpstr>Cont…</vt:lpstr>
      <vt:lpstr>Cont…</vt:lpstr>
      <vt:lpstr>Cont…</vt:lpstr>
      <vt:lpstr>Applications of finite automata</vt:lpstr>
      <vt:lpstr>Limitations of finite automata</vt:lpstr>
      <vt:lpstr>MINIMIZATION OF DFA’s</vt:lpstr>
      <vt:lpstr>Hit &amp; Trial Method </vt:lpstr>
      <vt:lpstr>Partition Method using Equivalence Theorem </vt:lpstr>
      <vt:lpstr>Myhill- Nerode theorem</vt:lpstr>
      <vt:lpstr>Regular Expression</vt:lpstr>
      <vt:lpstr>Definition of Regular Expression</vt:lpstr>
      <vt:lpstr>Operations On Regular Language</vt:lpstr>
      <vt:lpstr>Example For Regular Expressions</vt:lpstr>
      <vt:lpstr>Example For Regular Expressions</vt:lpstr>
      <vt:lpstr>Algebraic Laws for Regular Expressions</vt:lpstr>
      <vt:lpstr>Cont…</vt:lpstr>
      <vt:lpstr>Construction of fa for regular expression</vt:lpstr>
      <vt:lpstr>Cont…</vt:lpstr>
      <vt:lpstr>Cont…</vt:lpstr>
      <vt:lpstr>Example</vt:lpstr>
      <vt:lpstr>Cont…</vt:lpstr>
      <vt:lpstr>Cont…</vt:lpstr>
      <vt:lpstr>Cont…</vt:lpstr>
      <vt:lpstr>Construction of regular expression from Dfa</vt:lpstr>
      <vt:lpstr>Example</vt:lpstr>
      <vt:lpstr>Slide 52</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Unit-I Business Intelligence &amp; Entrepreneurship </dc:title>
  <dc:creator>acer</dc:creator>
  <cp:lastModifiedBy>ncce</cp:lastModifiedBy>
  <cp:revision>137</cp:revision>
  <dcterms:created xsi:type="dcterms:W3CDTF">2020-12-29T04:32:29Z</dcterms:created>
  <dcterms:modified xsi:type="dcterms:W3CDTF">2022-09-26T15:03:59Z</dcterms:modified>
</cp:coreProperties>
</file>